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tif" ContentType="image/tiff"/>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9"/>
  </p:notesMasterIdLst>
  <p:handoutMasterIdLst>
    <p:handoutMasterId r:id="rId20"/>
  </p:handoutMasterIdLst>
  <p:sldIdLst>
    <p:sldId id="274" r:id="rId2"/>
    <p:sldId id="275" r:id="rId3"/>
    <p:sldId id="277" r:id="rId4"/>
    <p:sldId id="276" r:id="rId5"/>
    <p:sldId id="285" r:id="rId6"/>
    <p:sldId id="257" r:id="rId7"/>
    <p:sldId id="279" r:id="rId8"/>
    <p:sldId id="280" r:id="rId9"/>
    <p:sldId id="282" r:id="rId10"/>
    <p:sldId id="283" r:id="rId11"/>
    <p:sldId id="284" r:id="rId12"/>
    <p:sldId id="281" r:id="rId13"/>
    <p:sldId id="263" r:id="rId14"/>
    <p:sldId id="264" r:id="rId15"/>
    <p:sldId id="265" r:id="rId16"/>
    <p:sldId id="266" r:id="rId17"/>
    <p:sldId id="267"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le,Justin" initials="C" lastIdx="8" clrIdx="0">
    <p:extLst>
      <p:ext uri="{19B8F6BF-5375-455C-9EA6-DF929625EA0E}">
        <p15:presenceInfo xmlns:p15="http://schemas.microsoft.com/office/powerpoint/2012/main" userId="S::jcole1@colostate.edu::4053cae0-0ef7-4d5a-870c-a2f71a0df40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30"/>
  </p:normalViewPr>
  <p:slideViewPr>
    <p:cSldViewPr snapToObjects="1">
      <p:cViewPr varScale="1">
        <p:scale>
          <a:sx n="113" d="100"/>
          <a:sy n="113" d="100"/>
        </p:scale>
        <p:origin x="1600"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en-US"/>
          </a:p>
        </p:txBody>
      </p:sp>
      <p:sp>
        <p:nvSpPr>
          <p:cNvPr id="2662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BC8FCFB0-8251-45FA-8683-7D36F92DD202}" type="datetimeFigureOut">
              <a:rPr lang="en-US"/>
              <a:pPr/>
              <a:t>6/12/20</a:t>
            </a:fld>
            <a:endParaRPr lang="en-US"/>
          </a:p>
        </p:txBody>
      </p:sp>
      <p:sp>
        <p:nvSpPr>
          <p:cNvPr id="2662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en-US"/>
          </a:p>
        </p:txBody>
      </p:sp>
      <p:sp>
        <p:nvSpPr>
          <p:cNvPr id="2662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7560A3DE-405B-4A46-8C52-85BDBA846648}" type="slidenum">
              <a:rPr lang="en-US"/>
              <a:pPr/>
              <a:t>‹#›</a:t>
            </a:fld>
            <a:endParaRPr lang="en-US"/>
          </a:p>
        </p:txBody>
      </p:sp>
    </p:spTree>
    <p:extLst>
      <p:ext uri="{BB962C8B-B14F-4D97-AF65-F5344CB8AC3E}">
        <p14:creationId xmlns:p14="http://schemas.microsoft.com/office/powerpoint/2010/main" val="8454984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6F2DA3B-293B-D943-9CDB-CE7708BB376A}" type="datetimeFigureOut">
              <a:rPr lang="en-US" smtClean="0"/>
              <a:t>6/12/20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1453AC-AAA8-F74A-8D7D-D16D5B549B0D}" type="slidenum">
              <a:rPr lang="en-US" smtClean="0"/>
              <a:t>‹#›</a:t>
            </a:fld>
            <a:endParaRPr lang="en-US"/>
          </a:p>
        </p:txBody>
      </p:sp>
    </p:spTree>
    <p:extLst>
      <p:ext uri="{BB962C8B-B14F-4D97-AF65-F5344CB8AC3E}">
        <p14:creationId xmlns:p14="http://schemas.microsoft.com/office/powerpoint/2010/main" val="144034351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Polymers</a:t>
            </a:r>
            <a:r>
              <a:rPr lang="en-US" baseline="0" dirty="0"/>
              <a:t> are depicted as a repeat unit.  Shown for comparison is acetyl salicylic acid (aspirin), where the entire molecule is explicitly drawn and all molecules have the exact molecular weight.</a:t>
            </a:r>
            <a:endParaRPr lang="en-US" dirty="0"/>
          </a:p>
        </p:txBody>
      </p:sp>
      <p:sp>
        <p:nvSpPr>
          <p:cNvPr id="4" name="Slide Number Placeholder 3"/>
          <p:cNvSpPr>
            <a:spLocks noGrp="1"/>
          </p:cNvSpPr>
          <p:nvPr>
            <p:ph type="sldNum" sz="quarter" idx="10"/>
          </p:nvPr>
        </p:nvSpPr>
        <p:spPr/>
        <p:txBody>
          <a:bodyPr/>
          <a:lstStyle/>
          <a:p>
            <a:fld id="{6C97CEDB-3064-48E4-95E9-379879196C39}" type="slidenum">
              <a:rPr lang="en-US" smtClean="0"/>
              <a:t>3</a:t>
            </a:fld>
            <a:endParaRPr lang="en-US"/>
          </a:p>
        </p:txBody>
      </p:sp>
    </p:spTree>
    <p:extLst>
      <p:ext uri="{BB962C8B-B14F-4D97-AF65-F5344CB8AC3E}">
        <p14:creationId xmlns:p14="http://schemas.microsoft.com/office/powerpoint/2010/main" val="25548541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simplest</a:t>
            </a:r>
            <a:r>
              <a:rPr lang="en-US" baseline="0" dirty="0"/>
              <a:t> difference between small molecules and macromolecules is their size, as implied by the terminology.  Small molecules are generally no heavier then a few hundred grams per mole, which makes them nimble.  Gas molecules bounce around inside their containers and diffuse readily.  Liquid molecules engage in vibrant, diffusive, Brownian motion, allowing them to flow even in a condensed phase.  Some small molecules possess chemical features that let us use them as monomers.  Through polymerization, we convert these individual small monomers into long polymer chains.  </a:t>
            </a:r>
          </a:p>
          <a:p>
            <a:r>
              <a:rPr lang="en-US" baseline="0" dirty="0"/>
              <a:t>In general, a molecular weight of about 10,000 g/</a:t>
            </a:r>
            <a:r>
              <a:rPr lang="en-US" baseline="0" dirty="0" err="1"/>
              <a:t>mol</a:t>
            </a:r>
            <a:r>
              <a:rPr lang="en-US" baseline="0" dirty="0"/>
              <a:t> must be reached for the product to properly behave like a polymer.  For reference, you would need to string together about 100 styrene molecules to make a polystyrene chain this heavy.  Because the repeat units are now bound to many others in the polymer, the mobility of the structure is greatly reduced.  This reduced mobility expresses itself as the polymer having a greater solidity than the monomer, as seen in the lower left representation.  The ethylene monomer is a gas, but polyethylene is a dependable solid.  Similarly, styrene is a volatile liquid, but polystyrene is a glassy plastic.</a:t>
            </a:r>
          </a:p>
          <a:p>
            <a:r>
              <a:rPr lang="en-US" baseline="0" dirty="0"/>
              <a:t>This reduced mobility is also responsible for how long it takes polymers to dissolve in a solvent (a week or more!) and how slowly polymers diffuse through a liquid.  Finally, the slow polymer chains are similarly slow to respond to deformation, like stretching or compression.  They can even get kinetically frozen in a new shape, but still remember a previous one because the chains are so slow to relax and take on new arrangements.  If this isn’t handled properly, it can make molded plastic parts break more easily.</a:t>
            </a:r>
            <a:endParaRPr lang="en-US" dirty="0"/>
          </a:p>
        </p:txBody>
      </p:sp>
      <p:sp>
        <p:nvSpPr>
          <p:cNvPr id="4" name="Slide Number Placeholder 3"/>
          <p:cNvSpPr>
            <a:spLocks noGrp="1"/>
          </p:cNvSpPr>
          <p:nvPr>
            <p:ph type="sldNum" sz="quarter" idx="10"/>
          </p:nvPr>
        </p:nvSpPr>
        <p:spPr/>
        <p:txBody>
          <a:bodyPr/>
          <a:lstStyle/>
          <a:p>
            <a:fld id="{6C97CEDB-3064-48E4-95E9-379879196C39}" type="slidenum">
              <a:rPr lang="en-US" smtClean="0"/>
              <a:t>6</a:t>
            </a:fld>
            <a:endParaRPr lang="en-US"/>
          </a:p>
        </p:txBody>
      </p:sp>
    </p:spTree>
    <p:extLst>
      <p:ext uri="{BB962C8B-B14F-4D97-AF65-F5344CB8AC3E}">
        <p14:creationId xmlns:p14="http://schemas.microsoft.com/office/powerpoint/2010/main" val="27314956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point of this slide is to differentiate the molecular weight</a:t>
            </a:r>
            <a:r>
              <a:rPr lang="en-US" baseline="0" dirty="0"/>
              <a:t> of an organic compound with that of a polymer chain.  </a:t>
            </a:r>
            <a:endParaRPr lang="en-US" dirty="0"/>
          </a:p>
        </p:txBody>
      </p:sp>
      <p:sp>
        <p:nvSpPr>
          <p:cNvPr id="4" name="Slide Number Placeholder 3"/>
          <p:cNvSpPr>
            <a:spLocks noGrp="1"/>
          </p:cNvSpPr>
          <p:nvPr>
            <p:ph type="sldNum" sz="quarter" idx="10"/>
          </p:nvPr>
        </p:nvSpPr>
        <p:spPr/>
        <p:txBody>
          <a:bodyPr/>
          <a:lstStyle/>
          <a:p>
            <a:fld id="{6C97CEDB-3064-48E4-95E9-379879196C39}" type="slidenum">
              <a:rPr lang="en-US" smtClean="0"/>
              <a:t>7</a:t>
            </a:fld>
            <a:endParaRPr lang="en-US"/>
          </a:p>
        </p:txBody>
      </p:sp>
    </p:spTree>
    <p:extLst>
      <p:ext uri="{BB962C8B-B14F-4D97-AF65-F5344CB8AC3E}">
        <p14:creationId xmlns:p14="http://schemas.microsoft.com/office/powerpoint/2010/main" val="3006904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gives the details that were introduced in the previous slide.</a:t>
            </a:r>
          </a:p>
        </p:txBody>
      </p:sp>
      <p:sp>
        <p:nvSpPr>
          <p:cNvPr id="4" name="Slide Number Placeholder 3"/>
          <p:cNvSpPr>
            <a:spLocks noGrp="1"/>
          </p:cNvSpPr>
          <p:nvPr>
            <p:ph type="sldNum" sz="quarter" idx="10"/>
          </p:nvPr>
        </p:nvSpPr>
        <p:spPr/>
        <p:txBody>
          <a:bodyPr/>
          <a:lstStyle/>
          <a:p>
            <a:fld id="{6C97CEDB-3064-48E4-95E9-379879196C39}" type="slidenum">
              <a:rPr lang="en-US" smtClean="0"/>
              <a:t>8</a:t>
            </a:fld>
            <a:endParaRPr lang="en-US"/>
          </a:p>
        </p:txBody>
      </p:sp>
    </p:spTree>
    <p:extLst>
      <p:ext uri="{BB962C8B-B14F-4D97-AF65-F5344CB8AC3E}">
        <p14:creationId xmlns:p14="http://schemas.microsoft.com/office/powerpoint/2010/main" val="896384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Conventional small molecules have only one type of solid phase</a:t>
            </a:r>
            <a:r>
              <a:rPr lang="en-US" baseline="0" dirty="0"/>
              <a:t> available to them: a well-ordered crystal.  However, we saw in the previous slide that polymers are only </a:t>
            </a:r>
            <a:r>
              <a:rPr lang="en-US" baseline="0" dirty="0" err="1"/>
              <a:t>semicrystalline</a:t>
            </a:r>
            <a:r>
              <a:rPr lang="en-US" baseline="0" dirty="0"/>
              <a:t>, at best.  The rest of the solid material in a chunk of plastic is “amorphous”.  While it is frozen in the solid state (no chains are moving), it doesn’t have any overall order.  This is similar to window glass.  </a:t>
            </a:r>
          </a:p>
          <a:p>
            <a:r>
              <a:rPr lang="en-US" baseline="0" dirty="0"/>
              <a:t>Because polymers have two possible solid states, they also have two different solid-phase thermal transitions.  Polymer crystallites and small molecules both have melting temperatures, the temperature at which the solid crystal becomes a liquid.  The glass transition, however, is unique to polymers, and applies to the amorphous portion of the solid.  Below the </a:t>
            </a:r>
            <a:r>
              <a:rPr lang="en-US" baseline="0" dirty="0" err="1"/>
              <a:t>Tg</a:t>
            </a:r>
            <a:r>
              <a:rPr lang="en-US" baseline="0" dirty="0"/>
              <a:t>, the chains are kinetically frozen in place, resulting in brittle, glassy material properties.  If the polymer is heated above the </a:t>
            </a:r>
            <a:r>
              <a:rPr lang="en-US" baseline="0" dirty="0" err="1"/>
              <a:t>Tg</a:t>
            </a:r>
            <a:r>
              <a:rPr lang="en-US" baseline="0" dirty="0"/>
              <a:t>, the chains unfreeze and become more mobile.  They do not actually melt, but they become flexible rather than frozen.  In this state, the polymer shows rubber-like properties like decreased stiffness, </a:t>
            </a:r>
            <a:r>
              <a:rPr lang="en-US" baseline="0" dirty="0" err="1"/>
              <a:t>stretchability</a:t>
            </a:r>
            <a:r>
              <a:rPr lang="en-US" baseline="0" dirty="0"/>
              <a:t>, and bounciness.  </a:t>
            </a:r>
          </a:p>
          <a:p>
            <a:r>
              <a:rPr lang="en-US" baseline="0" dirty="0"/>
              <a:t>Just like each small molecule substance has its own Tm, each type of polymer has its own </a:t>
            </a:r>
            <a:r>
              <a:rPr lang="en-US" baseline="0" dirty="0" err="1"/>
              <a:t>Tg</a:t>
            </a:r>
            <a:r>
              <a:rPr lang="en-US" baseline="0" dirty="0"/>
              <a:t>.  The </a:t>
            </a:r>
            <a:r>
              <a:rPr lang="en-US" baseline="0" dirty="0" err="1"/>
              <a:t>Tg</a:t>
            </a:r>
            <a:r>
              <a:rPr lang="en-US" baseline="0" dirty="0"/>
              <a:t> is strongly affected by the structure of the polymer.  Things that can increase </a:t>
            </a:r>
            <a:r>
              <a:rPr lang="en-US" baseline="0" dirty="0" err="1"/>
              <a:t>Tg</a:t>
            </a:r>
            <a:r>
              <a:rPr lang="en-US" baseline="0" dirty="0"/>
              <a:t>, and therefore make a polymer glassier, include stiff structures in the backbone like aromatic rings and strong interactions between chains like hydrogen bonding.  </a:t>
            </a:r>
            <a:endParaRPr lang="en-US" dirty="0"/>
          </a:p>
        </p:txBody>
      </p:sp>
      <p:sp>
        <p:nvSpPr>
          <p:cNvPr id="4" name="Slide Number Placeholder 3"/>
          <p:cNvSpPr>
            <a:spLocks noGrp="1"/>
          </p:cNvSpPr>
          <p:nvPr>
            <p:ph type="sldNum" sz="quarter" idx="10"/>
          </p:nvPr>
        </p:nvSpPr>
        <p:spPr/>
        <p:txBody>
          <a:bodyPr/>
          <a:lstStyle/>
          <a:p>
            <a:fld id="{6C97CEDB-3064-48E4-95E9-379879196C39}" type="slidenum">
              <a:rPr lang="en-US" smtClean="0"/>
              <a:t>9</a:t>
            </a:fld>
            <a:endParaRPr lang="en-US"/>
          </a:p>
        </p:txBody>
      </p:sp>
    </p:spTree>
    <p:extLst>
      <p:ext uri="{BB962C8B-B14F-4D97-AF65-F5344CB8AC3E}">
        <p14:creationId xmlns:p14="http://schemas.microsoft.com/office/powerpoint/2010/main" val="37875957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Much of what we love about polymers as a material derives from the fact that they simultaneously</a:t>
            </a:r>
            <a:r>
              <a:rPr lang="en-US" baseline="0" dirty="0"/>
              <a:t> display solid-like and liquid-like responses to mechanical stress.  Ideal liquids and solids consist of a surprisingly tiny portion of the materials we handle every day.  Ideal fluids always have the same viscosity, or thickness, no matter how fast you force them to flow.  Ideal solids behave like perfect rubber bands; after being stretched or compressed, they return exactly to their previous shape.  A classic example of an ideal fluid is air, while the classic ideal solid is a crystal.</a:t>
            </a:r>
          </a:p>
          <a:p>
            <a:r>
              <a:rPr lang="en-US" baseline="0" dirty="0"/>
              <a:t>Polymers blur the line between these two paradigms, behavior more liquid-like or more solid-like depending on exactly how the deformation is taking place.  A ball of silly putty is an excellent visual aid or hands-on manipulative for students to grasp this concept.  Silly putty is made of poly(dimethyl siloxane), a common polymer.  Because polymer chains have reduced mobility, time-scale is one of the factors that controls the material response.  If the polymer is deformed quickly (for example, bouncing silly putty on the table), the chains have no time to react and flow, and therefore the material behaves more like a solid.  On the other hand, if you deform the polymer slowly (for example, slowly stretching a silly putty rope), the chains have time to relax and reorganize themselves in response, permitting the material to flow in a more liquid-like manner.</a:t>
            </a:r>
            <a:endParaRPr lang="en-US" dirty="0"/>
          </a:p>
        </p:txBody>
      </p:sp>
      <p:sp>
        <p:nvSpPr>
          <p:cNvPr id="4" name="Slide Number Placeholder 3"/>
          <p:cNvSpPr>
            <a:spLocks noGrp="1"/>
          </p:cNvSpPr>
          <p:nvPr>
            <p:ph type="sldNum" sz="quarter" idx="10"/>
          </p:nvPr>
        </p:nvSpPr>
        <p:spPr/>
        <p:txBody>
          <a:bodyPr/>
          <a:lstStyle/>
          <a:p>
            <a:fld id="{6C97CEDB-3064-48E4-95E9-379879196C39}" type="slidenum">
              <a:rPr lang="en-US" smtClean="0"/>
              <a:t>10</a:t>
            </a:fld>
            <a:endParaRPr lang="en-US"/>
          </a:p>
        </p:txBody>
      </p:sp>
    </p:spTree>
    <p:extLst>
      <p:ext uri="{BB962C8B-B14F-4D97-AF65-F5344CB8AC3E}">
        <p14:creationId xmlns:p14="http://schemas.microsoft.com/office/powerpoint/2010/main" val="40851736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key feature of polymers is that they are not entirely crystalline</a:t>
            </a:r>
            <a:r>
              <a:rPr lang="en-US" baseline="0" dirty="0"/>
              <a:t> in the solid state.  Instead, polymers may be </a:t>
            </a:r>
            <a:r>
              <a:rPr lang="en-US" baseline="0" dirty="0" err="1"/>
              <a:t>semicrystalline</a:t>
            </a:r>
            <a:r>
              <a:rPr lang="en-US" baseline="0" dirty="0"/>
              <a:t>.  Small crystallites of ordered polymer are in a sea of disordered, but still solid, polymer.  This disordered material is referred to as “amorphous”.  The proportion of crystalline to amorphous material depends on the identity of the polymer and exactly how that polymer was processed (for example, how quickly it was cooled from the melt or whether a nucleating agent was added to encourage crystallite growth).  Polymers with simple, highly regular structures generally have higher % crystallinity.  Branching, long side chains, and low molecular weight all suppress crystallinity.  Some polymers are even fully amorphous in the solid state.</a:t>
            </a:r>
          </a:p>
          <a:p>
            <a:r>
              <a:rPr lang="en-US" baseline="0" dirty="0"/>
              <a:t>The crystallites have melting transitions, just like small molecule crystals, and each polymer has its own particular Tm for the crystalline portion.  The amorphous portion has its own thermal transition, the glass transition, which is discussed on the next slide.</a:t>
            </a:r>
          </a:p>
          <a:p>
            <a:r>
              <a:rPr lang="en-US" baseline="0" dirty="0"/>
              <a:t>Crystallinity has two major effects.  More crystalline content provides mechanical reinforcement, resulting in harder, stiffer polymers.  Crystallites also scatter light, which results in more crystalline polymers appearing visually opaque.  Fully amorphous polymers are visually transparent.</a:t>
            </a:r>
          </a:p>
        </p:txBody>
      </p:sp>
      <p:sp>
        <p:nvSpPr>
          <p:cNvPr id="4" name="Slide Number Placeholder 3"/>
          <p:cNvSpPr>
            <a:spLocks noGrp="1"/>
          </p:cNvSpPr>
          <p:nvPr>
            <p:ph type="sldNum" sz="quarter" idx="10"/>
          </p:nvPr>
        </p:nvSpPr>
        <p:spPr/>
        <p:txBody>
          <a:bodyPr/>
          <a:lstStyle/>
          <a:p>
            <a:fld id="{6C97CEDB-3064-48E4-95E9-379879196C39}" type="slidenum">
              <a:rPr lang="en-US" smtClean="0"/>
              <a:t>11</a:t>
            </a:fld>
            <a:endParaRPr lang="en-US"/>
          </a:p>
        </p:txBody>
      </p:sp>
    </p:spTree>
    <p:extLst>
      <p:ext uri="{BB962C8B-B14F-4D97-AF65-F5344CB8AC3E}">
        <p14:creationId xmlns:p14="http://schemas.microsoft.com/office/powerpoint/2010/main" val="243145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64931">
              <a:defRPr/>
            </a:pPr>
            <a:r>
              <a:rPr lang="en-US" sz="1100" dirty="0"/>
              <a:t>(? How do you stick it to the pan)</a:t>
            </a:r>
          </a:p>
          <a:p>
            <a:endParaRPr lang="en-US" dirty="0"/>
          </a:p>
        </p:txBody>
      </p:sp>
      <p:sp>
        <p:nvSpPr>
          <p:cNvPr id="4" name="Slide Number Placeholder 3"/>
          <p:cNvSpPr>
            <a:spLocks noGrp="1"/>
          </p:cNvSpPr>
          <p:nvPr>
            <p:ph type="sldNum" sz="quarter" idx="10"/>
          </p:nvPr>
        </p:nvSpPr>
        <p:spPr/>
        <p:txBody>
          <a:bodyPr/>
          <a:lstStyle/>
          <a:p>
            <a:fld id="{593CCAB7-F7AA-4B92-A520-5DA4A0375400}" type="slidenum">
              <a:rPr lang="en-US" smtClean="0"/>
              <a:t>13</a:t>
            </a:fld>
            <a:endParaRPr lang="en-US"/>
          </a:p>
        </p:txBody>
      </p:sp>
    </p:spTree>
    <p:extLst>
      <p:ext uri="{BB962C8B-B14F-4D97-AF65-F5344CB8AC3E}">
        <p14:creationId xmlns:p14="http://schemas.microsoft.com/office/powerpoint/2010/main" val="30530843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often step or condensation polymers.</a:t>
            </a:r>
          </a:p>
        </p:txBody>
      </p:sp>
      <p:sp>
        <p:nvSpPr>
          <p:cNvPr id="4" name="Slide Number Placeholder 3"/>
          <p:cNvSpPr>
            <a:spLocks noGrp="1"/>
          </p:cNvSpPr>
          <p:nvPr>
            <p:ph type="sldNum" sz="quarter" idx="10"/>
          </p:nvPr>
        </p:nvSpPr>
        <p:spPr/>
        <p:txBody>
          <a:bodyPr/>
          <a:lstStyle/>
          <a:p>
            <a:fld id="{6C97CEDB-3064-48E4-95E9-379879196C39}" type="slidenum">
              <a:rPr lang="en-US" smtClean="0"/>
              <a:t>15</a:t>
            </a:fld>
            <a:endParaRPr lang="en-US"/>
          </a:p>
        </p:txBody>
      </p:sp>
    </p:spTree>
    <p:extLst>
      <p:ext uri="{BB962C8B-B14F-4D97-AF65-F5344CB8AC3E}">
        <p14:creationId xmlns:p14="http://schemas.microsoft.com/office/powerpoint/2010/main" val="116178282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lumMod val="50000"/>
          </a:schemeClr>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ctrTitle"/>
          </p:nvPr>
        </p:nvSpPr>
        <p:spPr>
          <a:xfrm>
            <a:off x="609600" y="666750"/>
            <a:ext cx="8001000" cy="2305050"/>
          </a:xfrm>
        </p:spPr>
        <p:txBody>
          <a:bodyPr/>
          <a:lstStyle>
            <a:lvl1pPr>
              <a:defRPr>
                <a:solidFill>
                  <a:schemeClr val="bg1"/>
                </a:solidFill>
              </a:defRPr>
            </a:lvl1pPr>
          </a:lstStyle>
          <a:p>
            <a:r>
              <a:rPr lang="en-US"/>
              <a:t>Click to edit Master title style</a:t>
            </a:r>
          </a:p>
        </p:txBody>
      </p:sp>
      <p:sp>
        <p:nvSpPr>
          <p:cNvPr id="27651" name="Rectangle 3"/>
          <p:cNvSpPr>
            <a:spLocks noGrp="1" noChangeArrowheads="1"/>
          </p:cNvSpPr>
          <p:nvPr>
            <p:ph type="subTitle" idx="1"/>
          </p:nvPr>
        </p:nvSpPr>
        <p:spPr>
          <a:xfrm>
            <a:off x="2895600" y="5467350"/>
            <a:ext cx="6096000" cy="1238250"/>
          </a:xfrm>
        </p:spPr>
        <p:txBody>
          <a:bodyPr/>
          <a:lstStyle>
            <a:lvl1pPr marL="0" indent="0" algn="r">
              <a:buFontTx/>
              <a:buNone/>
              <a:defRPr>
                <a:solidFill>
                  <a:schemeClr val="bg1"/>
                </a:solidFill>
              </a:defRPr>
            </a:lvl1pPr>
          </a:lstStyle>
          <a:p>
            <a:r>
              <a:rPr lang="en-US"/>
              <a:t>Click to edit Master subtitle style</a:t>
            </a:r>
            <a:endParaRPr lang="en-US" dirty="0"/>
          </a:p>
        </p:txBody>
      </p:sp>
      <p:sp>
        <p:nvSpPr>
          <p:cNvPr id="27703" name="Line 55"/>
          <p:cNvSpPr>
            <a:spLocks noChangeShapeType="1"/>
          </p:cNvSpPr>
          <p:nvPr/>
        </p:nvSpPr>
        <p:spPr bwMode="auto">
          <a:xfrm>
            <a:off x="3817938" y="6867525"/>
            <a:ext cx="0" cy="0"/>
          </a:xfrm>
          <a:prstGeom prst="line">
            <a:avLst/>
          </a:prstGeom>
          <a:noFill/>
          <a:ln w="9525">
            <a:solidFill>
              <a:schemeClr val="tx1"/>
            </a:solidFill>
            <a:round/>
            <a:headEnd/>
            <a:tailEnd/>
          </a:ln>
          <a:effectLst/>
        </p:spPr>
        <p:txBody>
          <a:bodyPr wrap="none" anchor="ctr"/>
          <a:lstStyle/>
          <a:p>
            <a:pPr fontAlgn="base">
              <a:spcBef>
                <a:spcPct val="0"/>
              </a:spcBef>
              <a:spcAft>
                <a:spcPct val="0"/>
              </a:spcAft>
            </a:pPr>
            <a:endParaRPr lang="en-US">
              <a:solidFill>
                <a:srgbClr val="000000"/>
              </a:solidFill>
            </a:endParaRPr>
          </a:p>
        </p:txBody>
      </p:sp>
      <p:sp>
        <p:nvSpPr>
          <p:cNvPr id="27704" name="Line 56"/>
          <p:cNvSpPr>
            <a:spLocks noChangeShapeType="1"/>
          </p:cNvSpPr>
          <p:nvPr/>
        </p:nvSpPr>
        <p:spPr bwMode="auto">
          <a:xfrm>
            <a:off x="3817938" y="6867525"/>
            <a:ext cx="0" cy="0"/>
          </a:xfrm>
          <a:prstGeom prst="line">
            <a:avLst/>
          </a:prstGeom>
          <a:noFill/>
          <a:ln w="9525">
            <a:solidFill>
              <a:schemeClr val="tx1"/>
            </a:solidFill>
            <a:round/>
            <a:headEnd/>
            <a:tailEnd/>
          </a:ln>
          <a:effectLst/>
        </p:spPr>
        <p:txBody>
          <a:bodyPr wrap="none" anchor="ctr"/>
          <a:lstStyle/>
          <a:p>
            <a:pPr fontAlgn="base">
              <a:spcBef>
                <a:spcPct val="0"/>
              </a:spcBef>
              <a:spcAft>
                <a:spcPct val="0"/>
              </a:spcAft>
            </a:pPr>
            <a:endParaRPr lang="en-US">
              <a:solidFill>
                <a:srgbClr val="000000"/>
              </a:solidFill>
            </a:endParaRPr>
          </a:p>
        </p:txBody>
      </p:sp>
      <p:pic>
        <p:nvPicPr>
          <p:cNvPr id="7" name="Picture 6">
            <a:extLst>
              <a:ext uri="{FF2B5EF4-FFF2-40B4-BE49-F238E27FC236}">
                <a16:creationId xmlns:a16="http://schemas.microsoft.com/office/drawing/2014/main" id="{A6AB87F0-057A-FF41-B087-6D016857D5A6}"/>
              </a:ext>
            </a:extLst>
          </p:cNvPr>
          <p:cNvPicPr>
            <a:picLocks noChangeAspect="1"/>
          </p:cNvPicPr>
          <p:nvPr userDrawn="1"/>
        </p:nvPicPr>
        <p:blipFill>
          <a:blip r:embed="rId2"/>
          <a:stretch>
            <a:fillRect/>
          </a:stretch>
        </p:blipFill>
        <p:spPr>
          <a:xfrm>
            <a:off x="54327" y="4724400"/>
            <a:ext cx="1110546" cy="624682"/>
          </a:xfrm>
          <a:prstGeom prst="rect">
            <a:avLst/>
          </a:prstGeom>
          <a:solidFill>
            <a:schemeClr val="bg1"/>
          </a:solidFill>
        </p:spPr>
      </p:pic>
      <p:pic>
        <p:nvPicPr>
          <p:cNvPr id="8" name="Picture 7">
            <a:extLst>
              <a:ext uri="{FF2B5EF4-FFF2-40B4-BE49-F238E27FC236}">
                <a16:creationId xmlns:a16="http://schemas.microsoft.com/office/drawing/2014/main" id="{7CEC0646-A936-2E49-9181-92A4FE00EFE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04800" y="5562600"/>
            <a:ext cx="609600" cy="856342"/>
          </a:xfrm>
          <a:prstGeom prst="rect">
            <a:avLst/>
          </a:prstGeom>
        </p:spPr>
      </p:pic>
    </p:spTree>
    <p:extLst>
      <p:ext uri="{BB962C8B-B14F-4D97-AF65-F5344CB8AC3E}">
        <p14:creationId xmlns:p14="http://schemas.microsoft.com/office/powerpoint/2010/main" val="216667928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182563"/>
            <a:ext cx="2114550" cy="614203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1000" y="182563"/>
            <a:ext cx="6191250" cy="614203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3"/>
          <p:cNvSpPr>
            <a:spLocks noGrp="1" noChangeArrowheads="1"/>
          </p:cNvSpPr>
          <p:nvPr>
            <p:ph type="sldNum" sz="quarter" idx="4"/>
          </p:nvPr>
        </p:nvSpPr>
        <p:spPr bwMode="auto">
          <a:xfrm>
            <a:off x="8305800" y="6534150"/>
            <a:ext cx="762000" cy="323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bg1"/>
                </a:solidFill>
              </a:defRPr>
            </a:lvl1pPr>
          </a:lstStyle>
          <a:p>
            <a:pPr>
              <a:defRPr/>
            </a:pPr>
            <a:fld id="{F07C7537-06AD-4FD6-8347-8DE6E9B1F496}" type="slidenum">
              <a:rPr lang="en-US" smtClean="0"/>
              <a:pPr>
                <a:defRPr/>
              </a:pPr>
              <a:t>‹#›</a:t>
            </a:fld>
            <a:endParaRPr lang="en-US"/>
          </a:p>
        </p:txBody>
      </p:sp>
    </p:spTree>
    <p:extLst>
      <p:ext uri="{BB962C8B-B14F-4D97-AF65-F5344CB8AC3E}">
        <p14:creationId xmlns:p14="http://schemas.microsoft.com/office/powerpoint/2010/main" val="1184573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731837"/>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5" name="Straight Connector 4"/>
          <p:cNvCxnSpPr/>
          <p:nvPr/>
        </p:nvCxnSpPr>
        <p:spPr>
          <a:xfrm flipH="1">
            <a:off x="228600" y="1066800"/>
            <a:ext cx="8728842" cy="0"/>
          </a:xfrm>
          <a:prstGeom prst="line">
            <a:avLst/>
          </a:prstGeom>
          <a:ln w="762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Rectangle 63"/>
          <p:cNvSpPr>
            <a:spLocks noGrp="1" noChangeArrowheads="1"/>
          </p:cNvSpPr>
          <p:nvPr>
            <p:ph type="sldNum" sz="quarter" idx="4"/>
          </p:nvPr>
        </p:nvSpPr>
        <p:spPr bwMode="auto">
          <a:xfrm>
            <a:off x="8305800" y="6534150"/>
            <a:ext cx="762000" cy="323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bg1"/>
                </a:solidFill>
              </a:defRPr>
            </a:lvl1pPr>
          </a:lstStyle>
          <a:p>
            <a:pPr>
              <a:defRPr/>
            </a:pPr>
            <a:fld id="{0FB6FC34-ADD8-493C-920B-D873BE8AABC0}" type="slidenum">
              <a:rPr lang="en-US" smtClean="0"/>
              <a:pPr>
                <a:defRPr/>
              </a:pPr>
              <a:t>‹#›</a:t>
            </a:fld>
            <a:endParaRPr lang="en-US"/>
          </a:p>
        </p:txBody>
      </p:sp>
    </p:spTree>
    <p:extLst>
      <p:ext uri="{BB962C8B-B14F-4D97-AF65-F5344CB8AC3E}">
        <p14:creationId xmlns:p14="http://schemas.microsoft.com/office/powerpoint/2010/main" val="3016240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6" name="Rectangle 63"/>
          <p:cNvSpPr>
            <a:spLocks noGrp="1" noChangeArrowheads="1"/>
          </p:cNvSpPr>
          <p:nvPr>
            <p:ph type="sldNum" sz="quarter" idx="4"/>
          </p:nvPr>
        </p:nvSpPr>
        <p:spPr bwMode="auto">
          <a:xfrm>
            <a:off x="8305800" y="6534150"/>
            <a:ext cx="762000" cy="323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bg1"/>
                </a:solidFill>
              </a:defRPr>
            </a:lvl1pPr>
          </a:lstStyle>
          <a:p>
            <a:pPr>
              <a:defRPr/>
            </a:pPr>
            <a:fld id="{E6B6C060-84A6-4C38-9998-2E8D24DA6E5F}" type="slidenum">
              <a:rPr lang="en-US" smtClean="0"/>
              <a:pPr>
                <a:defRPr/>
              </a:pPr>
              <a:t>‹#›</a:t>
            </a:fld>
            <a:endParaRPr lang="en-US"/>
          </a:p>
        </p:txBody>
      </p:sp>
    </p:spTree>
    <p:extLst>
      <p:ext uri="{BB962C8B-B14F-4D97-AF65-F5344CB8AC3E}">
        <p14:creationId xmlns:p14="http://schemas.microsoft.com/office/powerpoint/2010/main" val="1364266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295400"/>
            <a:ext cx="41529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95400"/>
            <a:ext cx="41529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6" name="Straight Connector 5"/>
          <p:cNvCxnSpPr/>
          <p:nvPr/>
        </p:nvCxnSpPr>
        <p:spPr>
          <a:xfrm flipH="1">
            <a:off x="228600" y="1066800"/>
            <a:ext cx="8728842" cy="0"/>
          </a:xfrm>
          <a:prstGeom prst="line">
            <a:avLst/>
          </a:prstGeom>
          <a:ln w="762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63"/>
          <p:cNvSpPr>
            <a:spLocks noGrp="1" noChangeArrowheads="1"/>
          </p:cNvSpPr>
          <p:nvPr>
            <p:ph type="sldNum" sz="quarter" idx="4"/>
          </p:nvPr>
        </p:nvSpPr>
        <p:spPr bwMode="auto">
          <a:xfrm>
            <a:off x="8305800" y="6534150"/>
            <a:ext cx="762000" cy="323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bg1"/>
                </a:solidFill>
              </a:defRPr>
            </a:lvl1pPr>
          </a:lstStyle>
          <a:p>
            <a:pPr>
              <a:defRPr/>
            </a:pPr>
            <a:fld id="{64DB69E8-6767-4FCC-AC54-523D647D3062}" type="slidenum">
              <a:rPr lang="en-US" smtClean="0"/>
              <a:pPr>
                <a:defRPr/>
              </a:pPr>
              <a:t>‹#›</a:t>
            </a:fld>
            <a:endParaRPr lang="en-US"/>
          </a:p>
        </p:txBody>
      </p:sp>
    </p:spTree>
    <p:extLst>
      <p:ext uri="{BB962C8B-B14F-4D97-AF65-F5344CB8AC3E}">
        <p14:creationId xmlns:p14="http://schemas.microsoft.com/office/powerpoint/2010/main" val="573897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cxnSp>
        <p:nvCxnSpPr>
          <p:cNvPr id="4" name="Straight Connector 3"/>
          <p:cNvCxnSpPr/>
          <p:nvPr/>
        </p:nvCxnSpPr>
        <p:spPr>
          <a:xfrm flipH="1">
            <a:off x="228600" y="1066800"/>
            <a:ext cx="8728842" cy="0"/>
          </a:xfrm>
          <a:prstGeom prst="line">
            <a:avLst/>
          </a:prstGeom>
          <a:ln w="76200">
            <a:solidFill>
              <a:srgbClr val="00B0F0"/>
            </a:solidFill>
          </a:ln>
        </p:spPr>
        <p:style>
          <a:lnRef idx="1">
            <a:schemeClr val="accent1"/>
          </a:lnRef>
          <a:fillRef idx="0">
            <a:schemeClr val="accent1"/>
          </a:fillRef>
          <a:effectRef idx="0">
            <a:schemeClr val="accent1"/>
          </a:effectRef>
          <a:fontRef idx="minor">
            <a:schemeClr val="tx1"/>
          </a:fontRef>
        </p:style>
      </p:cxnSp>
      <p:sp>
        <p:nvSpPr>
          <p:cNvPr id="6" name="Rectangle 63"/>
          <p:cNvSpPr>
            <a:spLocks noGrp="1" noChangeArrowheads="1"/>
          </p:cNvSpPr>
          <p:nvPr>
            <p:ph type="sldNum" sz="quarter" idx="4"/>
          </p:nvPr>
        </p:nvSpPr>
        <p:spPr bwMode="auto">
          <a:xfrm>
            <a:off x="8305800" y="6534150"/>
            <a:ext cx="762000" cy="323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bg1"/>
                </a:solidFill>
              </a:defRPr>
            </a:lvl1pPr>
          </a:lstStyle>
          <a:p>
            <a:pPr>
              <a:defRPr/>
            </a:pPr>
            <a:fld id="{6E0B3F10-B09E-485D-BB41-973D281ED6CD}" type="slidenum">
              <a:rPr lang="en-US" smtClean="0"/>
              <a:pPr>
                <a:defRPr/>
              </a:pPr>
              <a:t>‹#›</a:t>
            </a:fld>
            <a:endParaRPr lang="en-US"/>
          </a:p>
        </p:txBody>
      </p:sp>
    </p:spTree>
    <p:extLst>
      <p:ext uri="{BB962C8B-B14F-4D97-AF65-F5344CB8AC3E}">
        <p14:creationId xmlns:p14="http://schemas.microsoft.com/office/powerpoint/2010/main" val="85406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3"/>
          <p:cNvSpPr>
            <a:spLocks noGrp="1" noChangeArrowheads="1"/>
          </p:cNvSpPr>
          <p:nvPr>
            <p:ph type="sldNum" sz="quarter" idx="4"/>
          </p:nvPr>
        </p:nvSpPr>
        <p:spPr bwMode="auto">
          <a:xfrm>
            <a:off x="8305800" y="6534150"/>
            <a:ext cx="762000" cy="323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bg1"/>
                </a:solidFill>
              </a:defRPr>
            </a:lvl1pPr>
          </a:lstStyle>
          <a:p>
            <a:pPr>
              <a:defRPr/>
            </a:pPr>
            <a:fld id="{76BBE4AD-9D6F-4530-B4B3-DA529263D5E9}" type="slidenum">
              <a:rPr lang="en-US" smtClean="0"/>
              <a:pPr>
                <a:defRPr/>
              </a:pPr>
              <a:t>‹#›</a:t>
            </a:fld>
            <a:endParaRPr lang="en-US"/>
          </a:p>
        </p:txBody>
      </p:sp>
    </p:spTree>
    <p:extLst>
      <p:ext uri="{BB962C8B-B14F-4D97-AF65-F5344CB8AC3E}">
        <p14:creationId xmlns:p14="http://schemas.microsoft.com/office/powerpoint/2010/main" val="4165489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Rectangle 63"/>
          <p:cNvSpPr>
            <a:spLocks noGrp="1" noChangeArrowheads="1"/>
          </p:cNvSpPr>
          <p:nvPr>
            <p:ph type="sldNum" sz="quarter" idx="4"/>
          </p:nvPr>
        </p:nvSpPr>
        <p:spPr bwMode="auto">
          <a:xfrm>
            <a:off x="8305800" y="6534150"/>
            <a:ext cx="762000" cy="323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bg1"/>
                </a:solidFill>
              </a:defRPr>
            </a:lvl1pPr>
          </a:lstStyle>
          <a:p>
            <a:pPr>
              <a:defRPr/>
            </a:pPr>
            <a:fld id="{D9C47BB1-B605-4299-B96E-995CBEBD5B64}" type="slidenum">
              <a:rPr lang="en-US" smtClean="0"/>
              <a:pPr>
                <a:defRPr/>
              </a:pPr>
              <a:t>‹#›</a:t>
            </a:fld>
            <a:endParaRPr lang="en-US"/>
          </a:p>
        </p:txBody>
      </p:sp>
    </p:spTree>
    <p:extLst>
      <p:ext uri="{BB962C8B-B14F-4D97-AF65-F5344CB8AC3E}">
        <p14:creationId xmlns:p14="http://schemas.microsoft.com/office/powerpoint/2010/main" val="669841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Rectangle 63"/>
          <p:cNvSpPr>
            <a:spLocks noGrp="1" noChangeArrowheads="1"/>
          </p:cNvSpPr>
          <p:nvPr>
            <p:ph type="sldNum" sz="quarter" idx="4"/>
          </p:nvPr>
        </p:nvSpPr>
        <p:spPr bwMode="auto">
          <a:xfrm>
            <a:off x="8305800" y="6534150"/>
            <a:ext cx="762000" cy="323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bg1"/>
                </a:solidFill>
              </a:defRPr>
            </a:lvl1pPr>
          </a:lstStyle>
          <a:p>
            <a:pPr>
              <a:defRPr/>
            </a:pPr>
            <a:fld id="{0F40837C-8C27-46F5-9F7D-E49A51AC3946}" type="slidenum">
              <a:rPr lang="en-US" smtClean="0"/>
              <a:pPr>
                <a:defRPr/>
              </a:pPr>
              <a:t>‹#›</a:t>
            </a:fld>
            <a:endParaRPr lang="en-US"/>
          </a:p>
        </p:txBody>
      </p:sp>
    </p:spTree>
    <p:extLst>
      <p:ext uri="{BB962C8B-B14F-4D97-AF65-F5344CB8AC3E}">
        <p14:creationId xmlns:p14="http://schemas.microsoft.com/office/powerpoint/2010/main" val="604454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3"/>
          <p:cNvSpPr>
            <a:spLocks noGrp="1" noChangeArrowheads="1"/>
          </p:cNvSpPr>
          <p:nvPr>
            <p:ph type="sldNum" sz="quarter" idx="4"/>
          </p:nvPr>
        </p:nvSpPr>
        <p:spPr bwMode="auto">
          <a:xfrm>
            <a:off x="8305800" y="6534150"/>
            <a:ext cx="762000" cy="323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bg1"/>
                </a:solidFill>
              </a:defRPr>
            </a:lvl1pPr>
          </a:lstStyle>
          <a:p>
            <a:pPr>
              <a:defRPr/>
            </a:pPr>
            <a:fld id="{F8991ED2-5729-4240-8F5E-A5A608B2C251}" type="slidenum">
              <a:rPr lang="en-US" smtClean="0"/>
              <a:pPr>
                <a:defRPr/>
              </a:pPr>
              <a:t>‹#›</a:t>
            </a:fld>
            <a:endParaRPr lang="en-US"/>
          </a:p>
        </p:txBody>
      </p:sp>
    </p:spTree>
    <p:extLst>
      <p:ext uri="{BB962C8B-B14F-4D97-AF65-F5344CB8AC3E}">
        <p14:creationId xmlns:p14="http://schemas.microsoft.com/office/powerpoint/2010/main" val="352582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82" name="Rectangle 58"/>
          <p:cNvSpPr>
            <a:spLocks noGrp="1" noChangeArrowheads="1"/>
          </p:cNvSpPr>
          <p:nvPr>
            <p:ph type="title"/>
          </p:nvPr>
        </p:nvSpPr>
        <p:spPr bwMode="auto">
          <a:xfrm>
            <a:off x="228600" y="152400"/>
            <a:ext cx="8229600" cy="7318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6683" name="Rectangle 59"/>
          <p:cNvSpPr>
            <a:spLocks noGrp="1" noChangeArrowheads="1"/>
          </p:cNvSpPr>
          <p:nvPr>
            <p:ph type="body" idx="1"/>
          </p:nvPr>
        </p:nvSpPr>
        <p:spPr bwMode="auto">
          <a:xfrm>
            <a:off x="381000" y="1219200"/>
            <a:ext cx="8458200" cy="5029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6684" name="Line 60"/>
          <p:cNvSpPr>
            <a:spLocks noChangeShapeType="1"/>
          </p:cNvSpPr>
          <p:nvPr/>
        </p:nvSpPr>
        <p:spPr bwMode="auto">
          <a:xfrm>
            <a:off x="3817938" y="6867525"/>
            <a:ext cx="0" cy="0"/>
          </a:xfrm>
          <a:prstGeom prst="line">
            <a:avLst/>
          </a:prstGeom>
          <a:noFill/>
          <a:ln w="9525">
            <a:solidFill>
              <a:schemeClr val="tx1"/>
            </a:solidFill>
            <a:round/>
            <a:headEnd/>
            <a:tailEnd/>
          </a:ln>
          <a:effectLst/>
        </p:spPr>
        <p:txBody>
          <a:bodyPr wrap="none" anchor="ctr"/>
          <a:lstStyle/>
          <a:p>
            <a:pPr fontAlgn="base">
              <a:spcBef>
                <a:spcPct val="0"/>
              </a:spcBef>
              <a:spcAft>
                <a:spcPct val="0"/>
              </a:spcAft>
            </a:pPr>
            <a:endParaRPr lang="en-US">
              <a:solidFill>
                <a:srgbClr val="000000"/>
              </a:solidFill>
            </a:endParaRPr>
          </a:p>
        </p:txBody>
      </p:sp>
      <p:sp>
        <p:nvSpPr>
          <p:cNvPr id="26685" name="Line 61"/>
          <p:cNvSpPr>
            <a:spLocks noChangeShapeType="1"/>
          </p:cNvSpPr>
          <p:nvPr/>
        </p:nvSpPr>
        <p:spPr bwMode="auto">
          <a:xfrm>
            <a:off x="3817938" y="6867525"/>
            <a:ext cx="0" cy="0"/>
          </a:xfrm>
          <a:prstGeom prst="line">
            <a:avLst/>
          </a:prstGeom>
          <a:noFill/>
          <a:ln w="9525">
            <a:solidFill>
              <a:schemeClr val="tx1"/>
            </a:solidFill>
            <a:round/>
            <a:headEnd/>
            <a:tailEnd/>
          </a:ln>
          <a:effectLst/>
        </p:spPr>
        <p:txBody>
          <a:bodyPr wrap="none" anchor="ctr"/>
          <a:lstStyle/>
          <a:p>
            <a:pPr fontAlgn="base">
              <a:spcBef>
                <a:spcPct val="0"/>
              </a:spcBef>
              <a:spcAft>
                <a:spcPct val="0"/>
              </a:spcAft>
            </a:pPr>
            <a:endParaRPr lang="en-US">
              <a:solidFill>
                <a:srgbClr val="000000"/>
              </a:solidFill>
            </a:endParaRPr>
          </a:p>
        </p:txBody>
      </p:sp>
      <p:sp>
        <p:nvSpPr>
          <p:cNvPr id="2" name="Rectangle 1"/>
          <p:cNvSpPr/>
          <p:nvPr/>
        </p:nvSpPr>
        <p:spPr>
          <a:xfrm>
            <a:off x="0" y="6477000"/>
            <a:ext cx="9144000" cy="381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aseline="0" dirty="0">
                <a:solidFill>
                  <a:schemeClr val="bg1"/>
                </a:solidFill>
              </a:rPr>
              <a:t>Polymers</a:t>
            </a:r>
          </a:p>
        </p:txBody>
      </p:sp>
      <p:sp>
        <p:nvSpPr>
          <p:cNvPr id="26687" name="Rectangle 63"/>
          <p:cNvSpPr>
            <a:spLocks noGrp="1" noChangeArrowheads="1"/>
          </p:cNvSpPr>
          <p:nvPr>
            <p:ph type="sldNum" sz="quarter" idx="4"/>
          </p:nvPr>
        </p:nvSpPr>
        <p:spPr bwMode="auto">
          <a:xfrm>
            <a:off x="8305800" y="6534150"/>
            <a:ext cx="762000" cy="323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bg1"/>
                </a:solidFill>
              </a:defRPr>
            </a:lvl1pPr>
          </a:lstStyle>
          <a:p>
            <a:pPr>
              <a:defRPr/>
            </a:pPr>
            <a:fld id="{81979704-19EE-473F-83A2-84404651C72F}" type="slidenum">
              <a:rPr lang="en-US" smtClean="0"/>
              <a:pPr>
                <a:defRPr/>
              </a:pPr>
              <a:t>‹#›</a:t>
            </a:fld>
            <a:endParaRPr lang="en-US"/>
          </a:p>
        </p:txBody>
      </p:sp>
      <p:pic>
        <p:nvPicPr>
          <p:cNvPr id="5" name="Picture 4"/>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0" y="0"/>
            <a:ext cx="609600" cy="856342"/>
          </a:xfrm>
          <a:prstGeom prst="rect">
            <a:avLst/>
          </a:prstGeom>
        </p:spPr>
      </p:pic>
      <p:pic>
        <p:nvPicPr>
          <p:cNvPr id="4" name="Picture 3">
            <a:extLst>
              <a:ext uri="{FF2B5EF4-FFF2-40B4-BE49-F238E27FC236}">
                <a16:creationId xmlns:a16="http://schemas.microsoft.com/office/drawing/2014/main" id="{D31BC3F3-DC68-9E4C-89DC-A6FF4C7EA8B1}"/>
              </a:ext>
            </a:extLst>
          </p:cNvPr>
          <p:cNvPicPr>
            <a:picLocks noChangeAspect="1"/>
          </p:cNvPicPr>
          <p:nvPr userDrawn="1"/>
        </p:nvPicPr>
        <p:blipFill>
          <a:blip r:embed="rId13"/>
          <a:stretch>
            <a:fillRect/>
          </a:stretch>
        </p:blipFill>
        <p:spPr>
          <a:xfrm>
            <a:off x="8058263" y="259555"/>
            <a:ext cx="1110546" cy="624682"/>
          </a:xfrm>
          <a:prstGeom prst="rect">
            <a:avLst/>
          </a:prstGeom>
        </p:spPr>
      </p:pic>
    </p:spTree>
    <p:extLst>
      <p:ext uri="{BB962C8B-B14F-4D97-AF65-F5344CB8AC3E}">
        <p14:creationId xmlns:p14="http://schemas.microsoft.com/office/powerpoint/2010/main" val="16930909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hf hdr="0" ft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0.tif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22.tiff"/><Relationship Id="rId4" Type="http://schemas.openxmlformats.org/officeDocument/2006/relationships/image" Target="../media/image21.tiff"/></Relationships>
</file>

<file path=ppt/slides/_rels/slide14.xml.rels><?xml version="1.0" encoding="UTF-8" standalone="yes"?>
<Relationships xmlns="http://schemas.openxmlformats.org/package/2006/relationships"><Relationship Id="rId3" Type="http://schemas.openxmlformats.org/officeDocument/2006/relationships/image" Target="../media/image24.tiff"/><Relationship Id="rId2" Type="http://schemas.openxmlformats.org/officeDocument/2006/relationships/image" Target="../media/image23.tiff"/><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25.ti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6.tif"/></Relationships>
</file>

<file path=ppt/slides/_rels/slide16.xml.rels><?xml version="1.0" encoding="UTF-8" standalone="yes"?>
<Relationships xmlns="http://schemas.openxmlformats.org/package/2006/relationships"><Relationship Id="rId3" Type="http://schemas.openxmlformats.org/officeDocument/2006/relationships/image" Target="../media/image28.tif"/><Relationship Id="rId2" Type="http://schemas.openxmlformats.org/officeDocument/2006/relationships/image" Target="../media/image27.tif"/><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image" Target="../media/image3.jpg"/><Relationship Id="rId7" Type="http://schemas.openxmlformats.org/officeDocument/2006/relationships/image" Target="../media/image7.emf"/><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g"/><Relationship Id="rId10" Type="http://schemas.openxmlformats.org/officeDocument/2006/relationships/image" Target="../media/image10.emf"/><Relationship Id="rId4" Type="http://schemas.openxmlformats.org/officeDocument/2006/relationships/image" Target="../media/image4.png"/><Relationship Id="rId9" Type="http://schemas.openxmlformats.org/officeDocument/2006/relationships/image" Target="../media/image9.emf"/></Relationships>
</file>

<file path=ppt/slides/_rels/slide4.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5.emf"/><Relationship Id="rId5" Type="http://schemas.openxmlformats.org/officeDocument/2006/relationships/image" Target="../media/image6.jpeg"/><Relationship Id="rId4" Type="http://schemas.openxmlformats.org/officeDocument/2006/relationships/image" Target="../media/image14.emf"/></Relationships>
</file>

<file path=ppt/slides/_rels/slide8.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8.emf"/><Relationship Id="rId4" Type="http://schemas.openxmlformats.org/officeDocument/2006/relationships/image" Target="../media/image17.e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Polymers:  Essential Background and Definitions</a:t>
            </a:r>
          </a:p>
        </p:txBody>
      </p:sp>
    </p:spTree>
    <p:extLst>
      <p:ext uri="{BB962C8B-B14F-4D97-AF65-F5344CB8AC3E}">
        <p14:creationId xmlns:p14="http://schemas.microsoft.com/office/powerpoint/2010/main" val="36964037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669347"/>
          </a:xfrm>
        </p:spPr>
        <p:txBody>
          <a:bodyPr/>
          <a:lstStyle/>
          <a:p>
            <a:pPr algn="ctr"/>
            <a:r>
              <a:rPr lang="en-US" dirty="0"/>
              <a:t>Polymers are </a:t>
            </a:r>
            <a:r>
              <a:rPr lang="en-US" i="1" dirty="0"/>
              <a:t>viscoelastic</a:t>
            </a:r>
            <a:endParaRPr lang="en-US" dirty="0"/>
          </a:p>
        </p:txBody>
      </p:sp>
      <p:grpSp>
        <p:nvGrpSpPr>
          <p:cNvPr id="3" name="Group 2"/>
          <p:cNvGrpSpPr/>
          <p:nvPr/>
        </p:nvGrpSpPr>
        <p:grpSpPr>
          <a:xfrm>
            <a:off x="92776" y="1153226"/>
            <a:ext cx="3664451" cy="1862116"/>
            <a:chOff x="323273" y="1085399"/>
            <a:chExt cx="3460556" cy="2101146"/>
          </a:xfrm>
        </p:grpSpPr>
        <p:sp>
          <p:nvSpPr>
            <p:cNvPr id="4" name="Rounded Rectangle 3"/>
            <p:cNvSpPr/>
            <p:nvPr/>
          </p:nvSpPr>
          <p:spPr>
            <a:xfrm>
              <a:off x="323273" y="1145309"/>
              <a:ext cx="3445163" cy="204123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598342" y="1085399"/>
              <a:ext cx="3185487" cy="369332"/>
            </a:xfrm>
            <a:prstGeom prst="rect">
              <a:avLst/>
            </a:prstGeom>
            <a:noFill/>
          </p:spPr>
          <p:txBody>
            <a:bodyPr wrap="none" rtlCol="0">
              <a:spAutoFit/>
            </a:bodyPr>
            <a:lstStyle/>
            <a:p>
              <a:r>
                <a:rPr lang="en-US" u="sng" dirty="0">
                  <a:solidFill>
                    <a:schemeClr val="tx2"/>
                  </a:solidFill>
                </a:rPr>
                <a:t>Small Molecule Behavior Box</a:t>
              </a:r>
            </a:p>
          </p:txBody>
        </p:sp>
      </p:grpSp>
      <p:sp>
        <p:nvSpPr>
          <p:cNvPr id="6" name="TextBox 5"/>
          <p:cNvSpPr txBox="1"/>
          <p:nvPr/>
        </p:nvSpPr>
        <p:spPr>
          <a:xfrm>
            <a:off x="253998" y="1538013"/>
            <a:ext cx="3177309" cy="1477328"/>
          </a:xfrm>
          <a:prstGeom prst="rect">
            <a:avLst/>
          </a:prstGeom>
          <a:noFill/>
        </p:spPr>
        <p:txBody>
          <a:bodyPr wrap="square" rtlCol="0">
            <a:spAutoFit/>
          </a:bodyPr>
          <a:lstStyle/>
          <a:p>
            <a:pPr algn="ctr"/>
            <a:r>
              <a:rPr lang="en-US" dirty="0"/>
              <a:t>Under shear (sliding force), a solid stretches like a spring, and a liquid flows.  All matter is either solid or liquid, never both.</a:t>
            </a:r>
          </a:p>
        </p:txBody>
      </p:sp>
      <p:sp>
        <p:nvSpPr>
          <p:cNvPr id="7" name="TextBox 6"/>
          <p:cNvSpPr txBox="1"/>
          <p:nvPr/>
        </p:nvSpPr>
        <p:spPr>
          <a:xfrm>
            <a:off x="4064000" y="1185840"/>
            <a:ext cx="4756727" cy="1569660"/>
          </a:xfrm>
          <a:prstGeom prst="rect">
            <a:avLst/>
          </a:prstGeom>
          <a:noFill/>
        </p:spPr>
        <p:txBody>
          <a:bodyPr wrap="square" rtlCol="0">
            <a:spAutoFit/>
          </a:bodyPr>
          <a:lstStyle/>
          <a:p>
            <a:pPr algn="ctr"/>
            <a:r>
              <a:rPr lang="en-US" dirty="0"/>
              <a:t>Polymers are </a:t>
            </a:r>
            <a:r>
              <a:rPr lang="en-US" i="1" dirty="0"/>
              <a:t>large</a:t>
            </a:r>
            <a:r>
              <a:rPr lang="en-US" dirty="0"/>
              <a:t> and therefore </a:t>
            </a:r>
            <a:r>
              <a:rPr lang="en-US" i="1" dirty="0"/>
              <a:t>slow</a:t>
            </a:r>
            <a:r>
              <a:rPr lang="en-US" dirty="0"/>
              <a:t>, so depending on time scale and temperature they may behave -</a:t>
            </a:r>
          </a:p>
          <a:p>
            <a:pPr algn="ctr"/>
            <a:r>
              <a:rPr lang="en-US" i="1" dirty="0"/>
              <a:t>more like a solid</a:t>
            </a:r>
            <a:r>
              <a:rPr lang="en-US" dirty="0"/>
              <a:t> or </a:t>
            </a:r>
            <a:r>
              <a:rPr lang="en-US" i="1" dirty="0"/>
              <a:t>more like a liquid</a:t>
            </a:r>
            <a:r>
              <a:rPr lang="en-US" dirty="0"/>
              <a:t>.</a:t>
            </a:r>
          </a:p>
          <a:p>
            <a:pPr algn="ctr"/>
            <a:r>
              <a:rPr lang="en-US" sz="2400" dirty="0" err="1"/>
              <a:t>Visco</a:t>
            </a:r>
            <a:r>
              <a:rPr lang="en-US" sz="2400" dirty="0"/>
              <a:t>-elastic</a:t>
            </a:r>
          </a:p>
        </p:txBody>
      </p:sp>
      <p:sp>
        <p:nvSpPr>
          <p:cNvPr id="8" name="Left Brace 7"/>
          <p:cNvSpPr/>
          <p:nvPr/>
        </p:nvSpPr>
        <p:spPr>
          <a:xfrm rot="16200000">
            <a:off x="5911273" y="2407786"/>
            <a:ext cx="166255" cy="558953"/>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Left Brace 8"/>
          <p:cNvSpPr/>
          <p:nvPr/>
        </p:nvSpPr>
        <p:spPr>
          <a:xfrm rot="16200000">
            <a:off x="6717147" y="2264698"/>
            <a:ext cx="166255" cy="82665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4378449" y="3005817"/>
            <a:ext cx="1286506" cy="369332"/>
          </a:xfrm>
          <a:prstGeom prst="rect">
            <a:avLst/>
          </a:prstGeom>
          <a:noFill/>
        </p:spPr>
        <p:txBody>
          <a:bodyPr wrap="none" rtlCol="0">
            <a:spAutoFit/>
          </a:bodyPr>
          <a:lstStyle/>
          <a:p>
            <a:r>
              <a:rPr lang="en-US" dirty="0"/>
              <a:t>“liquid-like”</a:t>
            </a:r>
          </a:p>
        </p:txBody>
      </p:sp>
      <p:sp>
        <p:nvSpPr>
          <p:cNvPr id="11" name="TextBox 10"/>
          <p:cNvSpPr txBox="1"/>
          <p:nvPr/>
        </p:nvSpPr>
        <p:spPr>
          <a:xfrm>
            <a:off x="7130473" y="3019465"/>
            <a:ext cx="1196225" cy="369332"/>
          </a:xfrm>
          <a:prstGeom prst="rect">
            <a:avLst/>
          </a:prstGeom>
          <a:noFill/>
        </p:spPr>
        <p:txBody>
          <a:bodyPr wrap="none" rtlCol="0">
            <a:spAutoFit/>
          </a:bodyPr>
          <a:lstStyle/>
          <a:p>
            <a:r>
              <a:rPr lang="en-US" dirty="0"/>
              <a:t>“solid-like”</a:t>
            </a:r>
          </a:p>
        </p:txBody>
      </p:sp>
      <p:cxnSp>
        <p:nvCxnSpPr>
          <p:cNvPr id="13" name="Straight Arrow Connector 12"/>
          <p:cNvCxnSpPr>
            <a:stCxn id="10" idx="0"/>
          </p:cNvCxnSpPr>
          <p:nvPr/>
        </p:nvCxnSpPr>
        <p:spPr>
          <a:xfrm flipV="1">
            <a:off x="5021702" y="2811334"/>
            <a:ext cx="945403" cy="1944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11" idx="0"/>
          </p:cNvCxnSpPr>
          <p:nvPr/>
        </p:nvCxnSpPr>
        <p:spPr>
          <a:xfrm flipH="1" flipV="1">
            <a:off x="6954982" y="2824979"/>
            <a:ext cx="773604" cy="1944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aphicFrame>
        <p:nvGraphicFramePr>
          <p:cNvPr id="16" name="Table 15"/>
          <p:cNvGraphicFramePr>
            <a:graphicFrameLocks noGrp="1"/>
          </p:cNvGraphicFramePr>
          <p:nvPr/>
        </p:nvGraphicFramePr>
        <p:xfrm>
          <a:off x="383307" y="3663197"/>
          <a:ext cx="8437420" cy="2747666"/>
        </p:xfrm>
        <a:graphic>
          <a:graphicData uri="http://schemas.openxmlformats.org/drawingml/2006/table">
            <a:tbl>
              <a:tblPr firstRow="1" bandRow="1">
                <a:tableStyleId>{5C22544A-7EE6-4342-B048-85BDC9FD1C3A}</a:tableStyleId>
              </a:tblPr>
              <a:tblGrid>
                <a:gridCol w="4218710">
                  <a:extLst>
                    <a:ext uri="{9D8B030D-6E8A-4147-A177-3AD203B41FA5}">
                      <a16:colId xmlns:a16="http://schemas.microsoft.com/office/drawing/2014/main" val="1046958704"/>
                    </a:ext>
                  </a:extLst>
                </a:gridCol>
                <a:gridCol w="4218710">
                  <a:extLst>
                    <a:ext uri="{9D8B030D-6E8A-4147-A177-3AD203B41FA5}">
                      <a16:colId xmlns:a16="http://schemas.microsoft.com/office/drawing/2014/main" val="1575880242"/>
                    </a:ext>
                  </a:extLst>
                </a:gridCol>
              </a:tblGrid>
              <a:tr h="772160">
                <a:tc>
                  <a:txBody>
                    <a:bodyPr/>
                    <a:lstStyle/>
                    <a:p>
                      <a:pPr algn="ctr"/>
                      <a:r>
                        <a:rPr lang="en-US" dirty="0"/>
                        <a:t>Fast</a:t>
                      </a:r>
                      <a:r>
                        <a:rPr lang="en-US" baseline="0" dirty="0"/>
                        <a:t> Deformation or Low Temperature</a:t>
                      </a:r>
                      <a:endParaRPr lang="en-US" dirty="0"/>
                    </a:p>
                  </a:txBody>
                  <a:tcPr/>
                </a:tc>
                <a:tc>
                  <a:txBody>
                    <a:bodyPr/>
                    <a:lstStyle/>
                    <a:p>
                      <a:pPr algn="ctr"/>
                      <a:r>
                        <a:rPr lang="en-US" dirty="0"/>
                        <a:t>Slow Deformation or High</a:t>
                      </a:r>
                      <a:r>
                        <a:rPr lang="en-US" baseline="0" dirty="0"/>
                        <a:t> Temperature</a:t>
                      </a:r>
                      <a:endParaRPr lang="en-US" dirty="0"/>
                    </a:p>
                  </a:txBody>
                  <a:tcPr/>
                </a:tc>
                <a:extLst>
                  <a:ext uri="{0D108BD9-81ED-4DB2-BD59-A6C34878D82A}">
                    <a16:rowId xmlns:a16="http://schemas.microsoft.com/office/drawing/2014/main" val="420238139"/>
                  </a:ext>
                </a:extLst>
              </a:tr>
              <a:tr h="1975506">
                <a:tc>
                  <a:txBody>
                    <a:bodyPr/>
                    <a:lstStyle/>
                    <a:p>
                      <a:pPr marL="285750" indent="-285750">
                        <a:buFont typeface="Arial" panose="020B0604020202020204" pitchFamily="34" charset="0"/>
                        <a:buChar char="•"/>
                      </a:pPr>
                      <a:r>
                        <a:rPr lang="en-US" dirty="0"/>
                        <a:t>Reduced chain mobility</a:t>
                      </a:r>
                    </a:p>
                    <a:p>
                      <a:pPr marL="742950" lvl="1" indent="-285750">
                        <a:buFont typeface="Arial" panose="020B0604020202020204" pitchFamily="34" charset="0"/>
                        <a:buChar char="•"/>
                      </a:pPr>
                      <a:r>
                        <a:rPr lang="en-US" dirty="0"/>
                        <a:t>Fast deformation doesn’t give</a:t>
                      </a:r>
                      <a:r>
                        <a:rPr lang="en-US" baseline="0" dirty="0"/>
                        <a:t> chains time to relax and flow</a:t>
                      </a:r>
                    </a:p>
                    <a:p>
                      <a:pPr marL="742950" lvl="1" indent="-285750">
                        <a:buFont typeface="Arial" panose="020B0604020202020204" pitchFamily="34" charset="0"/>
                        <a:buChar char="•"/>
                      </a:pPr>
                      <a:r>
                        <a:rPr lang="en-US" baseline="0" dirty="0"/>
                        <a:t>Low temperatures freeze chains in place</a:t>
                      </a:r>
                      <a:endParaRPr lang="en-US" dirty="0"/>
                    </a:p>
                    <a:p>
                      <a:pPr marL="285750" indent="-285750">
                        <a:buFont typeface="Arial" panose="020B0604020202020204" pitchFamily="34" charset="0"/>
                        <a:buChar char="•"/>
                      </a:pPr>
                      <a:r>
                        <a:rPr lang="en-US" dirty="0"/>
                        <a:t>Polymer acts</a:t>
                      </a:r>
                      <a:r>
                        <a:rPr lang="en-US" baseline="0" dirty="0"/>
                        <a:t> more “solid-like”</a:t>
                      </a:r>
                      <a:endParaRPr lang="en-US" dirty="0"/>
                    </a:p>
                  </a:txBody>
                  <a:tcPr/>
                </a:tc>
                <a:tc>
                  <a:txBody>
                    <a:bodyPr/>
                    <a:lstStyle/>
                    <a:p>
                      <a:pPr marL="285750" indent="-285750">
                        <a:buFont typeface="Arial" panose="020B0604020202020204" pitchFamily="34" charset="0"/>
                        <a:buChar char="•"/>
                      </a:pPr>
                      <a:r>
                        <a:rPr lang="en-US" dirty="0"/>
                        <a:t>Increased chain mobility</a:t>
                      </a:r>
                    </a:p>
                    <a:p>
                      <a:pPr marL="742950" lvl="1" indent="-285750">
                        <a:buFont typeface="Arial" panose="020B0604020202020204" pitchFamily="34" charset="0"/>
                        <a:buChar char="•"/>
                      </a:pPr>
                      <a:r>
                        <a:rPr lang="en-US" dirty="0"/>
                        <a:t>Slow deformation allows chains time to relax and flow</a:t>
                      </a:r>
                    </a:p>
                    <a:p>
                      <a:pPr marL="742950" lvl="1" indent="-285750">
                        <a:buFont typeface="Arial" panose="020B0604020202020204" pitchFamily="34" charset="0"/>
                        <a:buChar char="•"/>
                      </a:pPr>
                      <a:r>
                        <a:rPr lang="en-US" dirty="0"/>
                        <a:t>High temperatures soften chains, letting them move</a:t>
                      </a:r>
                    </a:p>
                    <a:p>
                      <a:pPr marL="285750" indent="-285750">
                        <a:buFont typeface="Arial" panose="020B0604020202020204" pitchFamily="34" charset="0"/>
                        <a:buChar char="•"/>
                      </a:pPr>
                      <a:r>
                        <a:rPr lang="en-US" dirty="0"/>
                        <a:t>Polymer acts more “liquid-like”</a:t>
                      </a:r>
                    </a:p>
                  </a:txBody>
                  <a:tcPr/>
                </a:tc>
                <a:extLst>
                  <a:ext uri="{0D108BD9-81ED-4DB2-BD59-A6C34878D82A}">
                    <a16:rowId xmlns:a16="http://schemas.microsoft.com/office/drawing/2014/main" val="3033473158"/>
                  </a:ext>
                </a:extLst>
              </a:tr>
            </a:tbl>
          </a:graphicData>
        </a:graphic>
      </p:graphicFrame>
      <p:sp>
        <p:nvSpPr>
          <p:cNvPr id="12" name="Slide Number Placeholder 11"/>
          <p:cNvSpPr>
            <a:spLocks noGrp="1"/>
          </p:cNvSpPr>
          <p:nvPr>
            <p:ph type="sldNum" sz="quarter" idx="4"/>
          </p:nvPr>
        </p:nvSpPr>
        <p:spPr/>
        <p:txBody>
          <a:bodyPr/>
          <a:lstStyle/>
          <a:p>
            <a:fld id="{01BB3E13-76A8-4021-94F8-390A6ECB5DC3}" type="slidenum">
              <a:rPr lang="en-US" smtClean="0"/>
              <a:t>10</a:t>
            </a:fld>
            <a:endParaRPr lang="en-US"/>
          </a:p>
        </p:txBody>
      </p:sp>
    </p:spTree>
    <p:extLst>
      <p:ext uri="{BB962C8B-B14F-4D97-AF65-F5344CB8AC3E}">
        <p14:creationId xmlns:p14="http://schemas.microsoft.com/office/powerpoint/2010/main" val="35296991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14998"/>
            <a:ext cx="7886700" cy="687819"/>
          </a:xfrm>
        </p:spPr>
        <p:txBody>
          <a:bodyPr>
            <a:normAutofit fontScale="90000"/>
          </a:bodyPr>
          <a:lstStyle/>
          <a:p>
            <a:pPr algn="ctr"/>
            <a:r>
              <a:rPr lang="en-US" dirty="0"/>
              <a:t>Polymers may be </a:t>
            </a:r>
            <a:r>
              <a:rPr lang="en-US" i="1" dirty="0" err="1"/>
              <a:t>semi</a:t>
            </a:r>
            <a:r>
              <a:rPr lang="en-US" dirty="0" err="1"/>
              <a:t>crystalline</a:t>
            </a:r>
            <a:endParaRPr lang="en-US" dirty="0"/>
          </a:p>
        </p:txBody>
      </p:sp>
      <p:grpSp>
        <p:nvGrpSpPr>
          <p:cNvPr id="3" name="Group 2"/>
          <p:cNvGrpSpPr/>
          <p:nvPr/>
        </p:nvGrpSpPr>
        <p:grpSpPr>
          <a:xfrm>
            <a:off x="120073" y="1098634"/>
            <a:ext cx="3620654" cy="1925748"/>
            <a:chOff x="323273" y="1085399"/>
            <a:chExt cx="3460556" cy="2101146"/>
          </a:xfrm>
        </p:grpSpPr>
        <p:sp>
          <p:nvSpPr>
            <p:cNvPr id="4" name="Rounded Rectangle 3"/>
            <p:cNvSpPr/>
            <p:nvPr/>
          </p:nvSpPr>
          <p:spPr>
            <a:xfrm>
              <a:off x="323273" y="1145309"/>
              <a:ext cx="3445163" cy="204123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u="sng"/>
            </a:p>
          </p:txBody>
        </p:sp>
        <p:sp>
          <p:nvSpPr>
            <p:cNvPr id="5" name="TextBox 4"/>
            <p:cNvSpPr txBox="1"/>
            <p:nvPr/>
          </p:nvSpPr>
          <p:spPr>
            <a:xfrm>
              <a:off x="598342" y="1085399"/>
              <a:ext cx="3185487" cy="369332"/>
            </a:xfrm>
            <a:prstGeom prst="rect">
              <a:avLst/>
            </a:prstGeom>
            <a:noFill/>
          </p:spPr>
          <p:txBody>
            <a:bodyPr wrap="none" rtlCol="0">
              <a:spAutoFit/>
            </a:bodyPr>
            <a:lstStyle/>
            <a:p>
              <a:r>
                <a:rPr lang="en-US" u="sng" dirty="0">
                  <a:solidFill>
                    <a:schemeClr val="tx2"/>
                  </a:solidFill>
                </a:rPr>
                <a:t>Small Molecule Behavior Box</a:t>
              </a:r>
            </a:p>
          </p:txBody>
        </p:sp>
      </p:grpSp>
      <p:grpSp>
        <p:nvGrpSpPr>
          <p:cNvPr id="41" name="Group 40"/>
          <p:cNvGrpSpPr/>
          <p:nvPr/>
        </p:nvGrpSpPr>
        <p:grpSpPr>
          <a:xfrm>
            <a:off x="395142" y="1543319"/>
            <a:ext cx="890736" cy="1189798"/>
            <a:chOff x="2923307" y="3709299"/>
            <a:chExt cx="890736" cy="1189798"/>
          </a:xfrm>
        </p:grpSpPr>
        <p:grpSp>
          <p:nvGrpSpPr>
            <p:cNvPr id="28" name="Group 27"/>
            <p:cNvGrpSpPr/>
            <p:nvPr/>
          </p:nvGrpSpPr>
          <p:grpSpPr>
            <a:xfrm>
              <a:off x="2923307" y="4606489"/>
              <a:ext cx="890736" cy="292608"/>
              <a:chOff x="2923307" y="4606489"/>
              <a:chExt cx="890736" cy="292608"/>
            </a:xfrm>
          </p:grpSpPr>
          <p:sp>
            <p:nvSpPr>
              <p:cNvPr id="15" name="Oval 14"/>
              <p:cNvSpPr/>
              <p:nvPr/>
            </p:nvSpPr>
            <p:spPr>
              <a:xfrm>
                <a:off x="2923307" y="4606489"/>
                <a:ext cx="295564" cy="292608"/>
              </a:xfrm>
              <a:prstGeom prst="ellipse">
                <a:avLst/>
              </a:prstGeom>
              <a:solidFill>
                <a:srgbClr val="7030A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3518479" y="4606489"/>
                <a:ext cx="295564" cy="292608"/>
              </a:xfrm>
              <a:prstGeom prst="ellipse">
                <a:avLst/>
              </a:prstGeom>
              <a:solidFill>
                <a:srgbClr val="7030A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3220893" y="4606489"/>
                <a:ext cx="295564" cy="292608"/>
              </a:xfrm>
              <a:prstGeom prst="ellipse">
                <a:avLst/>
              </a:prstGeom>
              <a:solidFill>
                <a:srgbClr val="7030A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9" name="Group 28"/>
            <p:cNvGrpSpPr/>
            <p:nvPr/>
          </p:nvGrpSpPr>
          <p:grpSpPr>
            <a:xfrm>
              <a:off x="2923307" y="4308651"/>
              <a:ext cx="890736" cy="292608"/>
              <a:chOff x="2923307" y="4606489"/>
              <a:chExt cx="890736" cy="292608"/>
            </a:xfrm>
          </p:grpSpPr>
          <p:sp>
            <p:nvSpPr>
              <p:cNvPr id="30" name="Oval 29"/>
              <p:cNvSpPr/>
              <p:nvPr/>
            </p:nvSpPr>
            <p:spPr>
              <a:xfrm>
                <a:off x="2923307" y="4606489"/>
                <a:ext cx="295564" cy="292608"/>
              </a:xfrm>
              <a:prstGeom prst="ellipse">
                <a:avLst/>
              </a:prstGeom>
              <a:solidFill>
                <a:srgbClr val="7030A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3518479" y="4606489"/>
                <a:ext cx="295564" cy="292608"/>
              </a:xfrm>
              <a:prstGeom prst="ellipse">
                <a:avLst/>
              </a:prstGeom>
              <a:solidFill>
                <a:srgbClr val="7030A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3220893" y="4606489"/>
                <a:ext cx="295564" cy="292608"/>
              </a:xfrm>
              <a:prstGeom prst="ellipse">
                <a:avLst/>
              </a:prstGeom>
              <a:solidFill>
                <a:srgbClr val="7030A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3" name="Group 32"/>
            <p:cNvGrpSpPr/>
            <p:nvPr/>
          </p:nvGrpSpPr>
          <p:grpSpPr>
            <a:xfrm>
              <a:off x="2923307" y="3709299"/>
              <a:ext cx="890736" cy="292608"/>
              <a:chOff x="2923307" y="4606489"/>
              <a:chExt cx="890736" cy="292608"/>
            </a:xfrm>
          </p:grpSpPr>
          <p:sp>
            <p:nvSpPr>
              <p:cNvPr id="34" name="Oval 33"/>
              <p:cNvSpPr/>
              <p:nvPr/>
            </p:nvSpPr>
            <p:spPr>
              <a:xfrm>
                <a:off x="2923307" y="4606489"/>
                <a:ext cx="295564" cy="292608"/>
              </a:xfrm>
              <a:prstGeom prst="ellipse">
                <a:avLst/>
              </a:prstGeom>
              <a:solidFill>
                <a:srgbClr val="7030A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3518479" y="4606489"/>
                <a:ext cx="295564" cy="292608"/>
              </a:xfrm>
              <a:prstGeom prst="ellipse">
                <a:avLst/>
              </a:prstGeom>
              <a:solidFill>
                <a:srgbClr val="7030A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3220893" y="4606489"/>
                <a:ext cx="295564" cy="292608"/>
              </a:xfrm>
              <a:prstGeom prst="ellipse">
                <a:avLst/>
              </a:prstGeom>
              <a:solidFill>
                <a:srgbClr val="7030A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7" name="Group 36"/>
            <p:cNvGrpSpPr/>
            <p:nvPr/>
          </p:nvGrpSpPr>
          <p:grpSpPr>
            <a:xfrm>
              <a:off x="2923307" y="4010813"/>
              <a:ext cx="890736" cy="292608"/>
              <a:chOff x="2923307" y="4606489"/>
              <a:chExt cx="890736" cy="292608"/>
            </a:xfrm>
          </p:grpSpPr>
          <p:sp>
            <p:nvSpPr>
              <p:cNvPr id="38" name="Oval 37"/>
              <p:cNvSpPr/>
              <p:nvPr/>
            </p:nvSpPr>
            <p:spPr>
              <a:xfrm>
                <a:off x="2923307" y="4606489"/>
                <a:ext cx="295564" cy="292608"/>
              </a:xfrm>
              <a:prstGeom prst="ellipse">
                <a:avLst/>
              </a:prstGeom>
              <a:solidFill>
                <a:srgbClr val="7030A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3518479" y="4606489"/>
                <a:ext cx="295564" cy="292608"/>
              </a:xfrm>
              <a:prstGeom prst="ellipse">
                <a:avLst/>
              </a:prstGeom>
              <a:solidFill>
                <a:srgbClr val="7030A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3220893" y="4606489"/>
                <a:ext cx="295564" cy="292608"/>
              </a:xfrm>
              <a:prstGeom prst="ellipse">
                <a:avLst/>
              </a:prstGeom>
              <a:solidFill>
                <a:srgbClr val="7030A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42" name="TextBox 41"/>
          <p:cNvSpPr txBox="1"/>
          <p:nvPr/>
        </p:nvSpPr>
        <p:spPr>
          <a:xfrm>
            <a:off x="1560947" y="1675776"/>
            <a:ext cx="1572201" cy="923330"/>
          </a:xfrm>
          <a:prstGeom prst="rect">
            <a:avLst/>
          </a:prstGeom>
          <a:noFill/>
        </p:spPr>
        <p:txBody>
          <a:bodyPr wrap="square" rtlCol="0">
            <a:spAutoFit/>
          </a:bodyPr>
          <a:lstStyle/>
          <a:p>
            <a:pPr algn="ctr"/>
            <a:r>
              <a:rPr lang="en-US" dirty="0"/>
              <a:t>Well-ordered,</a:t>
            </a:r>
          </a:p>
          <a:p>
            <a:pPr algn="ctr"/>
            <a:r>
              <a:rPr lang="en-US" dirty="0"/>
              <a:t>crystalline,</a:t>
            </a:r>
          </a:p>
          <a:p>
            <a:pPr algn="ctr"/>
            <a:r>
              <a:rPr lang="en-US" dirty="0"/>
              <a:t>solid</a:t>
            </a:r>
          </a:p>
        </p:txBody>
      </p:sp>
      <p:grpSp>
        <p:nvGrpSpPr>
          <p:cNvPr id="60" name="Group 59"/>
          <p:cNvGrpSpPr/>
          <p:nvPr/>
        </p:nvGrpSpPr>
        <p:grpSpPr>
          <a:xfrm>
            <a:off x="3943928" y="3158836"/>
            <a:ext cx="4491156" cy="2650850"/>
            <a:chOff x="4433455" y="1099114"/>
            <a:chExt cx="4491156" cy="2650850"/>
          </a:xfrm>
        </p:grpSpPr>
        <p:sp>
          <p:nvSpPr>
            <p:cNvPr id="6" name="Rectangle 5"/>
            <p:cNvSpPr/>
            <p:nvPr/>
          </p:nvSpPr>
          <p:spPr>
            <a:xfrm rot="19501241">
              <a:off x="7400635" y="1408544"/>
              <a:ext cx="655782" cy="526473"/>
            </a:xfrm>
            <a:prstGeom prst="rect">
              <a:avLst/>
            </a:prstGeom>
            <a:pattFill prst="dkHorz">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rot="20501362">
              <a:off x="5380181" y="1408544"/>
              <a:ext cx="401782" cy="759503"/>
            </a:xfrm>
            <a:prstGeom prst="rect">
              <a:avLst/>
            </a:prstGeom>
            <a:pattFill prst="wdUpDi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rot="2123051">
              <a:off x="6183744" y="2322200"/>
              <a:ext cx="891309" cy="529225"/>
            </a:xfrm>
            <a:prstGeom prst="rect">
              <a:avLst/>
            </a:prstGeom>
            <a:pattFill prst="dkVert">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rot="21155779">
              <a:off x="7596909" y="2599107"/>
              <a:ext cx="891309" cy="747210"/>
            </a:xfrm>
            <a:prstGeom prst="rect">
              <a:avLst/>
            </a:prstGeom>
            <a:pattFill prst="wdDnDi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rot="1688082">
              <a:off x="4925290" y="2931082"/>
              <a:ext cx="655782" cy="455507"/>
            </a:xfrm>
            <a:prstGeom prst="rect">
              <a:avLst/>
            </a:prstGeom>
            <a:pattFill prst="dkHorz">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5745020" y="1246910"/>
              <a:ext cx="1071427" cy="766618"/>
            </a:xfrm>
            <a:custGeom>
              <a:avLst/>
              <a:gdLst>
                <a:gd name="connsiteX0" fmla="*/ 0 w 1071427"/>
                <a:gd name="connsiteY0" fmla="*/ 323273 h 766618"/>
                <a:gd name="connsiteX1" fmla="*/ 18473 w 1071427"/>
                <a:gd name="connsiteY1" fmla="*/ 277091 h 766618"/>
                <a:gd name="connsiteX2" fmla="*/ 83127 w 1071427"/>
                <a:gd name="connsiteY2" fmla="*/ 203200 h 766618"/>
                <a:gd name="connsiteX3" fmla="*/ 110836 w 1071427"/>
                <a:gd name="connsiteY3" fmla="*/ 193964 h 766618"/>
                <a:gd name="connsiteX4" fmla="*/ 221673 w 1071427"/>
                <a:gd name="connsiteY4" fmla="*/ 240146 h 766618"/>
                <a:gd name="connsiteX5" fmla="*/ 249382 w 1071427"/>
                <a:gd name="connsiteY5" fmla="*/ 258618 h 766618"/>
                <a:gd name="connsiteX6" fmla="*/ 267855 w 1071427"/>
                <a:gd name="connsiteY6" fmla="*/ 286327 h 766618"/>
                <a:gd name="connsiteX7" fmla="*/ 323273 w 1071427"/>
                <a:gd name="connsiteY7" fmla="*/ 332509 h 766618"/>
                <a:gd name="connsiteX8" fmla="*/ 350982 w 1071427"/>
                <a:gd name="connsiteY8" fmla="*/ 341746 h 766618"/>
                <a:gd name="connsiteX9" fmla="*/ 415636 w 1071427"/>
                <a:gd name="connsiteY9" fmla="*/ 369455 h 766618"/>
                <a:gd name="connsiteX10" fmla="*/ 508000 w 1071427"/>
                <a:gd name="connsiteY10" fmla="*/ 360218 h 766618"/>
                <a:gd name="connsiteX11" fmla="*/ 554182 w 1071427"/>
                <a:gd name="connsiteY11" fmla="*/ 314037 h 766618"/>
                <a:gd name="connsiteX12" fmla="*/ 581891 w 1071427"/>
                <a:gd name="connsiteY12" fmla="*/ 286327 h 766618"/>
                <a:gd name="connsiteX13" fmla="*/ 609600 w 1071427"/>
                <a:gd name="connsiteY13" fmla="*/ 249382 h 766618"/>
                <a:gd name="connsiteX14" fmla="*/ 646545 w 1071427"/>
                <a:gd name="connsiteY14" fmla="*/ 193964 h 766618"/>
                <a:gd name="connsiteX15" fmla="*/ 665018 w 1071427"/>
                <a:gd name="connsiteY15" fmla="*/ 101600 h 766618"/>
                <a:gd name="connsiteX16" fmla="*/ 674255 w 1071427"/>
                <a:gd name="connsiteY16" fmla="*/ 73891 h 766618"/>
                <a:gd name="connsiteX17" fmla="*/ 757382 w 1071427"/>
                <a:gd name="connsiteY17" fmla="*/ 27709 h 766618"/>
                <a:gd name="connsiteX18" fmla="*/ 785091 w 1071427"/>
                <a:gd name="connsiteY18" fmla="*/ 9237 h 766618"/>
                <a:gd name="connsiteX19" fmla="*/ 979055 w 1071427"/>
                <a:gd name="connsiteY19" fmla="*/ 0 h 766618"/>
                <a:gd name="connsiteX20" fmla="*/ 1025236 w 1071427"/>
                <a:gd name="connsiteY20" fmla="*/ 9237 h 766618"/>
                <a:gd name="connsiteX21" fmla="*/ 1043709 w 1071427"/>
                <a:gd name="connsiteY21" fmla="*/ 46182 h 766618"/>
                <a:gd name="connsiteX22" fmla="*/ 1062182 w 1071427"/>
                <a:gd name="connsiteY22" fmla="*/ 73891 h 766618"/>
                <a:gd name="connsiteX23" fmla="*/ 1071418 w 1071427"/>
                <a:gd name="connsiteY23" fmla="*/ 101600 h 766618"/>
                <a:gd name="connsiteX24" fmla="*/ 1052945 w 1071427"/>
                <a:gd name="connsiteY24" fmla="*/ 249382 h 766618"/>
                <a:gd name="connsiteX25" fmla="*/ 1052945 w 1071427"/>
                <a:gd name="connsiteY25" fmla="*/ 461818 h 766618"/>
                <a:gd name="connsiteX26" fmla="*/ 969818 w 1071427"/>
                <a:gd name="connsiteY26" fmla="*/ 526473 h 766618"/>
                <a:gd name="connsiteX27" fmla="*/ 923636 w 1071427"/>
                <a:gd name="connsiteY27" fmla="*/ 517237 h 766618"/>
                <a:gd name="connsiteX28" fmla="*/ 868218 w 1071427"/>
                <a:gd name="connsiteY28" fmla="*/ 480291 h 766618"/>
                <a:gd name="connsiteX29" fmla="*/ 858982 w 1071427"/>
                <a:gd name="connsiteY29" fmla="*/ 452582 h 766618"/>
                <a:gd name="connsiteX30" fmla="*/ 840509 w 1071427"/>
                <a:gd name="connsiteY30" fmla="*/ 424873 h 766618"/>
                <a:gd name="connsiteX31" fmla="*/ 849745 w 1071427"/>
                <a:gd name="connsiteY31" fmla="*/ 350982 h 766618"/>
                <a:gd name="connsiteX32" fmla="*/ 840509 w 1071427"/>
                <a:gd name="connsiteY32" fmla="*/ 323273 h 766618"/>
                <a:gd name="connsiteX33" fmla="*/ 812800 w 1071427"/>
                <a:gd name="connsiteY33" fmla="*/ 341746 h 766618"/>
                <a:gd name="connsiteX34" fmla="*/ 766618 w 1071427"/>
                <a:gd name="connsiteY34" fmla="*/ 387927 h 766618"/>
                <a:gd name="connsiteX35" fmla="*/ 748145 w 1071427"/>
                <a:gd name="connsiteY35" fmla="*/ 415637 h 766618"/>
                <a:gd name="connsiteX36" fmla="*/ 720436 w 1071427"/>
                <a:gd name="connsiteY36" fmla="*/ 443346 h 766618"/>
                <a:gd name="connsiteX37" fmla="*/ 683491 w 1071427"/>
                <a:gd name="connsiteY37" fmla="*/ 609600 h 766618"/>
                <a:gd name="connsiteX38" fmla="*/ 581891 w 1071427"/>
                <a:gd name="connsiteY38" fmla="*/ 581891 h 766618"/>
                <a:gd name="connsiteX39" fmla="*/ 554182 w 1071427"/>
                <a:gd name="connsiteY39" fmla="*/ 572655 h 766618"/>
                <a:gd name="connsiteX40" fmla="*/ 526473 w 1071427"/>
                <a:gd name="connsiteY40" fmla="*/ 554182 h 766618"/>
                <a:gd name="connsiteX41" fmla="*/ 498764 w 1071427"/>
                <a:gd name="connsiteY41" fmla="*/ 526473 h 766618"/>
                <a:gd name="connsiteX42" fmla="*/ 406400 w 1071427"/>
                <a:gd name="connsiteY42" fmla="*/ 535709 h 766618"/>
                <a:gd name="connsiteX43" fmla="*/ 387927 w 1071427"/>
                <a:gd name="connsiteY43" fmla="*/ 563418 h 766618"/>
                <a:gd name="connsiteX44" fmla="*/ 360218 w 1071427"/>
                <a:gd name="connsiteY44" fmla="*/ 581891 h 766618"/>
                <a:gd name="connsiteX45" fmla="*/ 350982 w 1071427"/>
                <a:gd name="connsiteY45" fmla="*/ 609600 h 766618"/>
                <a:gd name="connsiteX46" fmla="*/ 360218 w 1071427"/>
                <a:gd name="connsiteY46" fmla="*/ 683491 h 766618"/>
                <a:gd name="connsiteX47" fmla="*/ 443345 w 1071427"/>
                <a:gd name="connsiteY47" fmla="*/ 757382 h 766618"/>
                <a:gd name="connsiteX48" fmla="*/ 471055 w 1071427"/>
                <a:gd name="connsiteY48" fmla="*/ 766618 h 766618"/>
                <a:gd name="connsiteX49" fmla="*/ 591127 w 1071427"/>
                <a:gd name="connsiteY49" fmla="*/ 757382 h 766618"/>
                <a:gd name="connsiteX50" fmla="*/ 646545 w 1071427"/>
                <a:gd name="connsiteY50" fmla="*/ 720437 h 766618"/>
                <a:gd name="connsiteX51" fmla="*/ 701964 w 1071427"/>
                <a:gd name="connsiteY51" fmla="*/ 711200 h 766618"/>
                <a:gd name="connsiteX52" fmla="*/ 775855 w 1071427"/>
                <a:gd name="connsiteY52" fmla="*/ 720437 h 766618"/>
                <a:gd name="connsiteX53" fmla="*/ 803564 w 1071427"/>
                <a:gd name="connsiteY53" fmla="*/ 738909 h 766618"/>
                <a:gd name="connsiteX54" fmla="*/ 858982 w 1071427"/>
                <a:gd name="connsiteY54" fmla="*/ 729673 h 766618"/>
                <a:gd name="connsiteX55" fmla="*/ 895927 w 1071427"/>
                <a:gd name="connsiteY55" fmla="*/ 646546 h 766618"/>
                <a:gd name="connsiteX56" fmla="*/ 905164 w 1071427"/>
                <a:gd name="connsiteY56" fmla="*/ 609600 h 7666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071427" h="766618">
                  <a:moveTo>
                    <a:pt x="0" y="323273"/>
                  </a:moveTo>
                  <a:cubicBezTo>
                    <a:pt x="6158" y="307879"/>
                    <a:pt x="10534" y="291646"/>
                    <a:pt x="18473" y="277091"/>
                  </a:cubicBezTo>
                  <a:cubicBezTo>
                    <a:pt x="39254" y="238992"/>
                    <a:pt x="48106" y="220710"/>
                    <a:pt x="83127" y="203200"/>
                  </a:cubicBezTo>
                  <a:cubicBezTo>
                    <a:pt x="91835" y="198846"/>
                    <a:pt x="101600" y="197043"/>
                    <a:pt x="110836" y="193964"/>
                  </a:cubicBezTo>
                  <a:cubicBezTo>
                    <a:pt x="188156" y="206850"/>
                    <a:pt x="150671" y="192811"/>
                    <a:pt x="221673" y="240146"/>
                  </a:cubicBezTo>
                  <a:lnTo>
                    <a:pt x="249382" y="258618"/>
                  </a:lnTo>
                  <a:cubicBezTo>
                    <a:pt x="255540" y="267854"/>
                    <a:pt x="260749" y="277799"/>
                    <a:pt x="267855" y="286327"/>
                  </a:cubicBezTo>
                  <a:cubicBezTo>
                    <a:pt x="282448" y="303839"/>
                    <a:pt x="302511" y="322128"/>
                    <a:pt x="323273" y="332509"/>
                  </a:cubicBezTo>
                  <a:cubicBezTo>
                    <a:pt x="331981" y="336863"/>
                    <a:pt x="342274" y="337392"/>
                    <a:pt x="350982" y="341746"/>
                  </a:cubicBezTo>
                  <a:cubicBezTo>
                    <a:pt x="414766" y="373638"/>
                    <a:pt x="338747" y="350231"/>
                    <a:pt x="415636" y="369455"/>
                  </a:cubicBezTo>
                  <a:cubicBezTo>
                    <a:pt x="446424" y="366376"/>
                    <a:pt x="477851" y="367175"/>
                    <a:pt x="508000" y="360218"/>
                  </a:cubicBezTo>
                  <a:cubicBezTo>
                    <a:pt x="535953" y="353767"/>
                    <a:pt x="538544" y="332803"/>
                    <a:pt x="554182" y="314037"/>
                  </a:cubicBezTo>
                  <a:cubicBezTo>
                    <a:pt x="562544" y="304002"/>
                    <a:pt x="573390" y="296245"/>
                    <a:pt x="581891" y="286327"/>
                  </a:cubicBezTo>
                  <a:cubicBezTo>
                    <a:pt x="591909" y="274639"/>
                    <a:pt x="600772" y="261993"/>
                    <a:pt x="609600" y="249382"/>
                  </a:cubicBezTo>
                  <a:cubicBezTo>
                    <a:pt x="622332" y="231194"/>
                    <a:pt x="646545" y="193964"/>
                    <a:pt x="646545" y="193964"/>
                  </a:cubicBezTo>
                  <a:cubicBezTo>
                    <a:pt x="653801" y="150430"/>
                    <a:pt x="653998" y="140171"/>
                    <a:pt x="665018" y="101600"/>
                  </a:cubicBezTo>
                  <a:cubicBezTo>
                    <a:pt x="667693" y="92239"/>
                    <a:pt x="667371" y="80775"/>
                    <a:pt x="674255" y="73891"/>
                  </a:cubicBezTo>
                  <a:cubicBezTo>
                    <a:pt x="732495" y="15652"/>
                    <a:pt x="710926" y="50937"/>
                    <a:pt x="757382" y="27709"/>
                  </a:cubicBezTo>
                  <a:cubicBezTo>
                    <a:pt x="767311" y="22745"/>
                    <a:pt x="774076" y="10614"/>
                    <a:pt x="785091" y="9237"/>
                  </a:cubicBezTo>
                  <a:cubicBezTo>
                    <a:pt x="849319" y="1209"/>
                    <a:pt x="914400" y="3079"/>
                    <a:pt x="979055" y="0"/>
                  </a:cubicBezTo>
                  <a:cubicBezTo>
                    <a:pt x="994449" y="3079"/>
                    <a:pt x="1012462" y="112"/>
                    <a:pt x="1025236" y="9237"/>
                  </a:cubicBezTo>
                  <a:cubicBezTo>
                    <a:pt x="1036440" y="17240"/>
                    <a:pt x="1036878" y="34228"/>
                    <a:pt x="1043709" y="46182"/>
                  </a:cubicBezTo>
                  <a:cubicBezTo>
                    <a:pt x="1049217" y="55820"/>
                    <a:pt x="1056024" y="64655"/>
                    <a:pt x="1062182" y="73891"/>
                  </a:cubicBezTo>
                  <a:cubicBezTo>
                    <a:pt x="1065261" y="83127"/>
                    <a:pt x="1071418" y="91864"/>
                    <a:pt x="1071418" y="101600"/>
                  </a:cubicBezTo>
                  <a:cubicBezTo>
                    <a:pt x="1071418" y="201434"/>
                    <a:pt x="1072456" y="190854"/>
                    <a:pt x="1052945" y="249382"/>
                  </a:cubicBezTo>
                  <a:cubicBezTo>
                    <a:pt x="1054945" y="277380"/>
                    <a:pt x="1072905" y="419046"/>
                    <a:pt x="1052945" y="461818"/>
                  </a:cubicBezTo>
                  <a:cubicBezTo>
                    <a:pt x="1029991" y="511006"/>
                    <a:pt x="1007647" y="513864"/>
                    <a:pt x="969818" y="526473"/>
                  </a:cubicBezTo>
                  <a:cubicBezTo>
                    <a:pt x="954424" y="523394"/>
                    <a:pt x="937928" y="523733"/>
                    <a:pt x="923636" y="517237"/>
                  </a:cubicBezTo>
                  <a:cubicBezTo>
                    <a:pt x="903425" y="508050"/>
                    <a:pt x="868218" y="480291"/>
                    <a:pt x="868218" y="480291"/>
                  </a:cubicBezTo>
                  <a:cubicBezTo>
                    <a:pt x="865139" y="471055"/>
                    <a:pt x="863336" y="461290"/>
                    <a:pt x="858982" y="452582"/>
                  </a:cubicBezTo>
                  <a:cubicBezTo>
                    <a:pt x="854018" y="442653"/>
                    <a:pt x="841514" y="435928"/>
                    <a:pt x="840509" y="424873"/>
                  </a:cubicBezTo>
                  <a:cubicBezTo>
                    <a:pt x="838262" y="400153"/>
                    <a:pt x="846666" y="375612"/>
                    <a:pt x="849745" y="350982"/>
                  </a:cubicBezTo>
                  <a:cubicBezTo>
                    <a:pt x="846666" y="341746"/>
                    <a:pt x="849954" y="325634"/>
                    <a:pt x="840509" y="323273"/>
                  </a:cubicBezTo>
                  <a:cubicBezTo>
                    <a:pt x="829740" y="320581"/>
                    <a:pt x="820649" y="333897"/>
                    <a:pt x="812800" y="341746"/>
                  </a:cubicBezTo>
                  <a:cubicBezTo>
                    <a:pt x="751228" y="403318"/>
                    <a:pt x="840504" y="338671"/>
                    <a:pt x="766618" y="387927"/>
                  </a:cubicBezTo>
                  <a:cubicBezTo>
                    <a:pt x="760460" y="397164"/>
                    <a:pt x="755252" y="407109"/>
                    <a:pt x="748145" y="415637"/>
                  </a:cubicBezTo>
                  <a:cubicBezTo>
                    <a:pt x="739783" y="425672"/>
                    <a:pt x="726779" y="431928"/>
                    <a:pt x="720436" y="443346"/>
                  </a:cubicBezTo>
                  <a:cubicBezTo>
                    <a:pt x="698783" y="482323"/>
                    <a:pt x="688502" y="579532"/>
                    <a:pt x="683491" y="609600"/>
                  </a:cubicBezTo>
                  <a:cubicBezTo>
                    <a:pt x="618213" y="596545"/>
                    <a:pt x="652205" y="605329"/>
                    <a:pt x="581891" y="581891"/>
                  </a:cubicBezTo>
                  <a:lnTo>
                    <a:pt x="554182" y="572655"/>
                  </a:lnTo>
                  <a:cubicBezTo>
                    <a:pt x="544946" y="566497"/>
                    <a:pt x="535001" y="561289"/>
                    <a:pt x="526473" y="554182"/>
                  </a:cubicBezTo>
                  <a:cubicBezTo>
                    <a:pt x="516438" y="545820"/>
                    <a:pt x="511674" y="528459"/>
                    <a:pt x="498764" y="526473"/>
                  </a:cubicBezTo>
                  <a:cubicBezTo>
                    <a:pt x="468182" y="521768"/>
                    <a:pt x="437188" y="532630"/>
                    <a:pt x="406400" y="535709"/>
                  </a:cubicBezTo>
                  <a:cubicBezTo>
                    <a:pt x="400242" y="544945"/>
                    <a:pt x="395776" y="555569"/>
                    <a:pt x="387927" y="563418"/>
                  </a:cubicBezTo>
                  <a:cubicBezTo>
                    <a:pt x="380078" y="571267"/>
                    <a:pt x="367153" y="573223"/>
                    <a:pt x="360218" y="581891"/>
                  </a:cubicBezTo>
                  <a:cubicBezTo>
                    <a:pt x="354136" y="589494"/>
                    <a:pt x="354061" y="600364"/>
                    <a:pt x="350982" y="609600"/>
                  </a:cubicBezTo>
                  <a:cubicBezTo>
                    <a:pt x="354061" y="634230"/>
                    <a:pt x="349117" y="661289"/>
                    <a:pt x="360218" y="683491"/>
                  </a:cubicBezTo>
                  <a:cubicBezTo>
                    <a:pt x="368376" y="699808"/>
                    <a:pt x="417316" y="744368"/>
                    <a:pt x="443345" y="757382"/>
                  </a:cubicBezTo>
                  <a:cubicBezTo>
                    <a:pt x="452053" y="761736"/>
                    <a:pt x="461818" y="763539"/>
                    <a:pt x="471055" y="766618"/>
                  </a:cubicBezTo>
                  <a:cubicBezTo>
                    <a:pt x="511079" y="763539"/>
                    <a:pt x="552306" y="767598"/>
                    <a:pt x="591127" y="757382"/>
                  </a:cubicBezTo>
                  <a:cubicBezTo>
                    <a:pt x="612597" y="751732"/>
                    <a:pt x="624646" y="724087"/>
                    <a:pt x="646545" y="720437"/>
                  </a:cubicBezTo>
                  <a:lnTo>
                    <a:pt x="701964" y="711200"/>
                  </a:lnTo>
                  <a:cubicBezTo>
                    <a:pt x="726594" y="714279"/>
                    <a:pt x="751908" y="713906"/>
                    <a:pt x="775855" y="720437"/>
                  </a:cubicBezTo>
                  <a:cubicBezTo>
                    <a:pt x="786564" y="723358"/>
                    <a:pt x="792531" y="737683"/>
                    <a:pt x="803564" y="738909"/>
                  </a:cubicBezTo>
                  <a:cubicBezTo>
                    <a:pt x="822177" y="740977"/>
                    <a:pt x="840509" y="732752"/>
                    <a:pt x="858982" y="729673"/>
                  </a:cubicBezTo>
                  <a:cubicBezTo>
                    <a:pt x="883245" y="693280"/>
                    <a:pt x="882735" y="699309"/>
                    <a:pt x="895927" y="646546"/>
                  </a:cubicBezTo>
                  <a:lnTo>
                    <a:pt x="905164" y="609600"/>
                  </a:ln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4876800" y="1413164"/>
              <a:ext cx="452582" cy="791256"/>
            </a:xfrm>
            <a:custGeom>
              <a:avLst/>
              <a:gdLst>
                <a:gd name="connsiteX0" fmla="*/ 452582 w 452582"/>
                <a:gd name="connsiteY0" fmla="*/ 212436 h 791256"/>
                <a:gd name="connsiteX1" fmla="*/ 369455 w 452582"/>
                <a:gd name="connsiteY1" fmla="*/ 184727 h 791256"/>
                <a:gd name="connsiteX2" fmla="*/ 341745 w 452582"/>
                <a:gd name="connsiteY2" fmla="*/ 166254 h 791256"/>
                <a:gd name="connsiteX3" fmla="*/ 277091 w 452582"/>
                <a:gd name="connsiteY3" fmla="*/ 175491 h 791256"/>
                <a:gd name="connsiteX4" fmla="*/ 249382 w 452582"/>
                <a:gd name="connsiteY4" fmla="*/ 193963 h 791256"/>
                <a:gd name="connsiteX5" fmla="*/ 240145 w 452582"/>
                <a:gd name="connsiteY5" fmla="*/ 341745 h 791256"/>
                <a:gd name="connsiteX6" fmla="*/ 258618 w 452582"/>
                <a:gd name="connsiteY6" fmla="*/ 397163 h 791256"/>
                <a:gd name="connsiteX7" fmla="*/ 277091 w 452582"/>
                <a:gd name="connsiteY7" fmla="*/ 471054 h 791256"/>
                <a:gd name="connsiteX8" fmla="*/ 295564 w 452582"/>
                <a:gd name="connsiteY8" fmla="*/ 554181 h 791256"/>
                <a:gd name="connsiteX9" fmla="*/ 323273 w 452582"/>
                <a:gd name="connsiteY9" fmla="*/ 609600 h 791256"/>
                <a:gd name="connsiteX10" fmla="*/ 314036 w 452582"/>
                <a:gd name="connsiteY10" fmla="*/ 785091 h 791256"/>
                <a:gd name="connsiteX11" fmla="*/ 267855 w 452582"/>
                <a:gd name="connsiteY11" fmla="*/ 775854 h 791256"/>
                <a:gd name="connsiteX12" fmla="*/ 212436 w 452582"/>
                <a:gd name="connsiteY12" fmla="*/ 720436 h 791256"/>
                <a:gd name="connsiteX13" fmla="*/ 184727 w 452582"/>
                <a:gd name="connsiteY13" fmla="*/ 692727 h 791256"/>
                <a:gd name="connsiteX14" fmla="*/ 175491 w 452582"/>
                <a:gd name="connsiteY14" fmla="*/ 665018 h 791256"/>
                <a:gd name="connsiteX15" fmla="*/ 120073 w 452582"/>
                <a:gd name="connsiteY15" fmla="*/ 609600 h 791256"/>
                <a:gd name="connsiteX16" fmla="*/ 92364 w 452582"/>
                <a:gd name="connsiteY16" fmla="*/ 554181 h 791256"/>
                <a:gd name="connsiteX17" fmla="*/ 55418 w 452582"/>
                <a:gd name="connsiteY17" fmla="*/ 471054 h 791256"/>
                <a:gd name="connsiteX18" fmla="*/ 0 w 452582"/>
                <a:gd name="connsiteY18" fmla="*/ 434109 h 791256"/>
                <a:gd name="connsiteX19" fmla="*/ 18473 w 452582"/>
                <a:gd name="connsiteY19" fmla="*/ 369454 h 791256"/>
                <a:gd name="connsiteX20" fmla="*/ 46182 w 452582"/>
                <a:gd name="connsiteY20" fmla="*/ 341745 h 791256"/>
                <a:gd name="connsiteX21" fmla="*/ 64655 w 452582"/>
                <a:gd name="connsiteY21" fmla="*/ 314036 h 791256"/>
                <a:gd name="connsiteX22" fmla="*/ 120073 w 452582"/>
                <a:gd name="connsiteY22" fmla="*/ 267854 h 791256"/>
                <a:gd name="connsiteX23" fmla="*/ 147782 w 452582"/>
                <a:gd name="connsiteY23" fmla="*/ 212436 h 791256"/>
                <a:gd name="connsiteX24" fmla="*/ 175491 w 452582"/>
                <a:gd name="connsiteY24" fmla="*/ 147781 h 791256"/>
                <a:gd name="connsiteX25" fmla="*/ 166255 w 452582"/>
                <a:gd name="connsiteY25" fmla="*/ 73891 h 791256"/>
                <a:gd name="connsiteX26" fmla="*/ 129309 w 452582"/>
                <a:gd name="connsiteY26" fmla="*/ 18472 h 791256"/>
                <a:gd name="connsiteX27" fmla="*/ 120073 w 452582"/>
                <a:gd name="connsiteY27" fmla="*/ 0 h 791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452582" h="791256">
                  <a:moveTo>
                    <a:pt x="452582" y="212436"/>
                  </a:moveTo>
                  <a:cubicBezTo>
                    <a:pt x="424873" y="203200"/>
                    <a:pt x="396416" y="195961"/>
                    <a:pt x="369455" y="184727"/>
                  </a:cubicBezTo>
                  <a:cubicBezTo>
                    <a:pt x="359208" y="180457"/>
                    <a:pt x="352791" y="167359"/>
                    <a:pt x="341745" y="166254"/>
                  </a:cubicBezTo>
                  <a:cubicBezTo>
                    <a:pt x="320083" y="164088"/>
                    <a:pt x="298642" y="172412"/>
                    <a:pt x="277091" y="175491"/>
                  </a:cubicBezTo>
                  <a:cubicBezTo>
                    <a:pt x="267855" y="181648"/>
                    <a:pt x="257231" y="186114"/>
                    <a:pt x="249382" y="193963"/>
                  </a:cubicBezTo>
                  <a:cubicBezTo>
                    <a:pt x="208400" y="234944"/>
                    <a:pt x="230931" y="283392"/>
                    <a:pt x="240145" y="341745"/>
                  </a:cubicBezTo>
                  <a:cubicBezTo>
                    <a:pt x="243182" y="360979"/>
                    <a:pt x="253895" y="378272"/>
                    <a:pt x="258618" y="397163"/>
                  </a:cubicBezTo>
                  <a:cubicBezTo>
                    <a:pt x="264776" y="421793"/>
                    <a:pt x="272112" y="446159"/>
                    <a:pt x="277091" y="471054"/>
                  </a:cubicBezTo>
                  <a:cubicBezTo>
                    <a:pt x="278736" y="479281"/>
                    <a:pt x="290670" y="542761"/>
                    <a:pt x="295564" y="554181"/>
                  </a:cubicBezTo>
                  <a:cubicBezTo>
                    <a:pt x="349284" y="679530"/>
                    <a:pt x="284347" y="492830"/>
                    <a:pt x="323273" y="609600"/>
                  </a:cubicBezTo>
                  <a:cubicBezTo>
                    <a:pt x="320194" y="668097"/>
                    <a:pt x="332560" y="729519"/>
                    <a:pt x="314036" y="785091"/>
                  </a:cubicBezTo>
                  <a:cubicBezTo>
                    <a:pt x="309072" y="799984"/>
                    <a:pt x="281099" y="784282"/>
                    <a:pt x="267855" y="775854"/>
                  </a:cubicBezTo>
                  <a:cubicBezTo>
                    <a:pt x="245815" y="761828"/>
                    <a:pt x="230909" y="738909"/>
                    <a:pt x="212436" y="720436"/>
                  </a:cubicBezTo>
                  <a:lnTo>
                    <a:pt x="184727" y="692727"/>
                  </a:lnTo>
                  <a:cubicBezTo>
                    <a:pt x="181648" y="683491"/>
                    <a:pt x="181468" y="672703"/>
                    <a:pt x="175491" y="665018"/>
                  </a:cubicBezTo>
                  <a:cubicBezTo>
                    <a:pt x="159452" y="644397"/>
                    <a:pt x="120073" y="609600"/>
                    <a:pt x="120073" y="609600"/>
                  </a:cubicBezTo>
                  <a:cubicBezTo>
                    <a:pt x="86382" y="508536"/>
                    <a:pt x="140115" y="661623"/>
                    <a:pt x="92364" y="554181"/>
                  </a:cubicBezTo>
                  <a:cubicBezTo>
                    <a:pt x="81731" y="530256"/>
                    <a:pt x="78221" y="491007"/>
                    <a:pt x="55418" y="471054"/>
                  </a:cubicBezTo>
                  <a:cubicBezTo>
                    <a:pt x="38710" y="456434"/>
                    <a:pt x="0" y="434109"/>
                    <a:pt x="0" y="434109"/>
                  </a:cubicBezTo>
                  <a:cubicBezTo>
                    <a:pt x="1233" y="429178"/>
                    <a:pt x="13171" y="377407"/>
                    <a:pt x="18473" y="369454"/>
                  </a:cubicBezTo>
                  <a:cubicBezTo>
                    <a:pt x="25719" y="358586"/>
                    <a:pt x="37820" y="351780"/>
                    <a:pt x="46182" y="341745"/>
                  </a:cubicBezTo>
                  <a:cubicBezTo>
                    <a:pt x="53289" y="333217"/>
                    <a:pt x="56806" y="321885"/>
                    <a:pt x="64655" y="314036"/>
                  </a:cubicBezTo>
                  <a:cubicBezTo>
                    <a:pt x="137301" y="241390"/>
                    <a:pt x="44426" y="358631"/>
                    <a:pt x="120073" y="267854"/>
                  </a:cubicBezTo>
                  <a:cubicBezTo>
                    <a:pt x="146174" y="236533"/>
                    <a:pt x="133080" y="246739"/>
                    <a:pt x="147782" y="212436"/>
                  </a:cubicBezTo>
                  <a:cubicBezTo>
                    <a:pt x="182016" y="132560"/>
                    <a:pt x="153835" y="212753"/>
                    <a:pt x="175491" y="147781"/>
                  </a:cubicBezTo>
                  <a:cubicBezTo>
                    <a:pt x="172412" y="123151"/>
                    <a:pt x="174603" y="97267"/>
                    <a:pt x="166255" y="73891"/>
                  </a:cubicBezTo>
                  <a:cubicBezTo>
                    <a:pt x="158788" y="52983"/>
                    <a:pt x="139238" y="38330"/>
                    <a:pt x="129309" y="18472"/>
                  </a:cubicBezTo>
                  <a:lnTo>
                    <a:pt x="120073" y="0"/>
                  </a:ln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5430982" y="1133974"/>
              <a:ext cx="353396" cy="306899"/>
            </a:xfrm>
            <a:custGeom>
              <a:avLst/>
              <a:gdLst>
                <a:gd name="connsiteX0" fmla="*/ 0 w 353396"/>
                <a:gd name="connsiteY0" fmla="*/ 306899 h 306899"/>
                <a:gd name="connsiteX1" fmla="*/ 110836 w 353396"/>
                <a:gd name="connsiteY1" fmla="*/ 48281 h 306899"/>
                <a:gd name="connsiteX2" fmla="*/ 138545 w 353396"/>
                <a:gd name="connsiteY2" fmla="*/ 39044 h 306899"/>
                <a:gd name="connsiteX3" fmla="*/ 193963 w 353396"/>
                <a:gd name="connsiteY3" fmla="*/ 75990 h 306899"/>
                <a:gd name="connsiteX4" fmla="*/ 203200 w 353396"/>
                <a:gd name="connsiteY4" fmla="*/ 149881 h 306899"/>
                <a:gd name="connsiteX5" fmla="*/ 212436 w 353396"/>
                <a:gd name="connsiteY5" fmla="*/ 177590 h 306899"/>
                <a:gd name="connsiteX6" fmla="*/ 240145 w 353396"/>
                <a:gd name="connsiteY6" fmla="*/ 196062 h 306899"/>
                <a:gd name="connsiteX7" fmla="*/ 295563 w 353396"/>
                <a:gd name="connsiteY7" fmla="*/ 149881 h 306899"/>
                <a:gd name="connsiteX8" fmla="*/ 304800 w 353396"/>
                <a:gd name="connsiteY8" fmla="*/ 122171 h 306899"/>
                <a:gd name="connsiteX9" fmla="*/ 323273 w 353396"/>
                <a:gd name="connsiteY9" fmla="*/ 94462 h 306899"/>
                <a:gd name="connsiteX10" fmla="*/ 341745 w 353396"/>
                <a:gd name="connsiteY10" fmla="*/ 29808 h 306899"/>
                <a:gd name="connsiteX11" fmla="*/ 350982 w 353396"/>
                <a:gd name="connsiteY11" fmla="*/ 2099 h 306899"/>
                <a:gd name="connsiteX12" fmla="*/ 314036 w 353396"/>
                <a:gd name="connsiteY12" fmla="*/ 11335 h 306899"/>
                <a:gd name="connsiteX13" fmla="*/ 258618 w 353396"/>
                <a:gd name="connsiteY13" fmla="*/ 29808 h 306899"/>
                <a:gd name="connsiteX14" fmla="*/ 249382 w 353396"/>
                <a:gd name="connsiteY14" fmla="*/ 66753 h 306899"/>
                <a:gd name="connsiteX15" fmla="*/ 230909 w 353396"/>
                <a:gd name="connsiteY15" fmla="*/ 94462 h 306899"/>
                <a:gd name="connsiteX16" fmla="*/ 221673 w 353396"/>
                <a:gd name="connsiteY16" fmla="*/ 149881 h 306899"/>
                <a:gd name="connsiteX17" fmla="*/ 175491 w 353396"/>
                <a:gd name="connsiteY17" fmla="*/ 205299 h 306899"/>
                <a:gd name="connsiteX18" fmla="*/ 157018 w 353396"/>
                <a:gd name="connsiteY18" fmla="*/ 233008 h 306899"/>
                <a:gd name="connsiteX19" fmla="*/ 138545 w 353396"/>
                <a:gd name="connsiteY19" fmla="*/ 260717 h 306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53396" h="306899">
                  <a:moveTo>
                    <a:pt x="0" y="306899"/>
                  </a:moveTo>
                  <a:cubicBezTo>
                    <a:pt x="34489" y="207264"/>
                    <a:pt x="19494" y="93952"/>
                    <a:pt x="110836" y="48281"/>
                  </a:cubicBezTo>
                  <a:cubicBezTo>
                    <a:pt x="119544" y="43927"/>
                    <a:pt x="129309" y="42123"/>
                    <a:pt x="138545" y="39044"/>
                  </a:cubicBezTo>
                  <a:cubicBezTo>
                    <a:pt x="159974" y="46188"/>
                    <a:pt x="184420" y="49747"/>
                    <a:pt x="193963" y="75990"/>
                  </a:cubicBezTo>
                  <a:cubicBezTo>
                    <a:pt x="202446" y="99318"/>
                    <a:pt x="198760" y="125459"/>
                    <a:pt x="203200" y="149881"/>
                  </a:cubicBezTo>
                  <a:cubicBezTo>
                    <a:pt x="204942" y="159460"/>
                    <a:pt x="206354" y="169988"/>
                    <a:pt x="212436" y="177590"/>
                  </a:cubicBezTo>
                  <a:cubicBezTo>
                    <a:pt x="219370" y="186258"/>
                    <a:pt x="230909" y="189905"/>
                    <a:pt x="240145" y="196062"/>
                  </a:cubicBezTo>
                  <a:cubicBezTo>
                    <a:pt x="260592" y="182431"/>
                    <a:pt x="281339" y="171217"/>
                    <a:pt x="295563" y="149881"/>
                  </a:cubicBezTo>
                  <a:cubicBezTo>
                    <a:pt x="300964" y="141780"/>
                    <a:pt x="300446" y="130879"/>
                    <a:pt x="304800" y="122171"/>
                  </a:cubicBezTo>
                  <a:cubicBezTo>
                    <a:pt x="309764" y="112242"/>
                    <a:pt x="317115" y="103698"/>
                    <a:pt x="323273" y="94462"/>
                  </a:cubicBezTo>
                  <a:cubicBezTo>
                    <a:pt x="345425" y="28005"/>
                    <a:pt x="318542" y="111018"/>
                    <a:pt x="341745" y="29808"/>
                  </a:cubicBezTo>
                  <a:cubicBezTo>
                    <a:pt x="344420" y="20447"/>
                    <a:pt x="359083" y="7500"/>
                    <a:pt x="350982" y="2099"/>
                  </a:cubicBezTo>
                  <a:cubicBezTo>
                    <a:pt x="340420" y="-4943"/>
                    <a:pt x="326195" y="7687"/>
                    <a:pt x="314036" y="11335"/>
                  </a:cubicBezTo>
                  <a:cubicBezTo>
                    <a:pt x="295385" y="16930"/>
                    <a:pt x="258618" y="29808"/>
                    <a:pt x="258618" y="29808"/>
                  </a:cubicBezTo>
                  <a:cubicBezTo>
                    <a:pt x="255539" y="42123"/>
                    <a:pt x="254382" y="55085"/>
                    <a:pt x="249382" y="66753"/>
                  </a:cubicBezTo>
                  <a:cubicBezTo>
                    <a:pt x="245009" y="76956"/>
                    <a:pt x="234419" y="83931"/>
                    <a:pt x="230909" y="94462"/>
                  </a:cubicBezTo>
                  <a:cubicBezTo>
                    <a:pt x="224987" y="112229"/>
                    <a:pt x="227595" y="132114"/>
                    <a:pt x="221673" y="149881"/>
                  </a:cubicBezTo>
                  <a:cubicBezTo>
                    <a:pt x="214029" y="172812"/>
                    <a:pt x="189781" y="188152"/>
                    <a:pt x="175491" y="205299"/>
                  </a:cubicBezTo>
                  <a:cubicBezTo>
                    <a:pt x="168384" y="213827"/>
                    <a:pt x="163176" y="223772"/>
                    <a:pt x="157018" y="233008"/>
                  </a:cubicBezTo>
                  <a:cubicBezTo>
                    <a:pt x="146808" y="263638"/>
                    <a:pt x="157518" y="260717"/>
                    <a:pt x="138545" y="260717"/>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5260867" y="1736436"/>
              <a:ext cx="133169" cy="230909"/>
            </a:xfrm>
            <a:custGeom>
              <a:avLst/>
              <a:gdLst>
                <a:gd name="connsiteX0" fmla="*/ 105460 w 133169"/>
                <a:gd name="connsiteY0" fmla="*/ 0 h 230909"/>
                <a:gd name="connsiteX1" fmla="*/ 22333 w 133169"/>
                <a:gd name="connsiteY1" fmla="*/ 46182 h 230909"/>
                <a:gd name="connsiteX2" fmla="*/ 22333 w 133169"/>
                <a:gd name="connsiteY2" fmla="*/ 230909 h 230909"/>
                <a:gd name="connsiteX3" fmla="*/ 77751 w 133169"/>
                <a:gd name="connsiteY3" fmla="*/ 193964 h 230909"/>
                <a:gd name="connsiteX4" fmla="*/ 105460 w 133169"/>
                <a:gd name="connsiteY4" fmla="*/ 138546 h 230909"/>
                <a:gd name="connsiteX5" fmla="*/ 133169 w 133169"/>
                <a:gd name="connsiteY5" fmla="*/ 83128 h 230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3169" h="230909">
                  <a:moveTo>
                    <a:pt x="105460" y="0"/>
                  </a:moveTo>
                  <a:cubicBezTo>
                    <a:pt x="77751" y="15394"/>
                    <a:pt x="35450" y="17325"/>
                    <a:pt x="22333" y="46182"/>
                  </a:cubicBezTo>
                  <a:cubicBezTo>
                    <a:pt x="-15389" y="129172"/>
                    <a:pt x="1701" y="169012"/>
                    <a:pt x="22333" y="230909"/>
                  </a:cubicBezTo>
                  <a:cubicBezTo>
                    <a:pt x="40806" y="218594"/>
                    <a:pt x="70730" y="215026"/>
                    <a:pt x="77751" y="193964"/>
                  </a:cubicBezTo>
                  <a:cubicBezTo>
                    <a:pt x="90499" y="155724"/>
                    <a:pt x="81588" y="174356"/>
                    <a:pt x="105460" y="138546"/>
                  </a:cubicBezTo>
                  <a:cubicBezTo>
                    <a:pt x="116809" y="93152"/>
                    <a:pt x="105721" y="110576"/>
                    <a:pt x="133169" y="83128"/>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5661891" y="1117600"/>
              <a:ext cx="609600" cy="332509"/>
            </a:xfrm>
            <a:custGeom>
              <a:avLst/>
              <a:gdLst>
                <a:gd name="connsiteX0" fmla="*/ 0 w 609600"/>
                <a:gd name="connsiteY0" fmla="*/ 332509 h 332509"/>
                <a:gd name="connsiteX1" fmla="*/ 295564 w 609600"/>
                <a:gd name="connsiteY1" fmla="*/ 295564 h 332509"/>
                <a:gd name="connsiteX2" fmla="*/ 350982 w 609600"/>
                <a:gd name="connsiteY2" fmla="*/ 258618 h 332509"/>
                <a:gd name="connsiteX3" fmla="*/ 397164 w 609600"/>
                <a:gd name="connsiteY3" fmla="*/ 212436 h 332509"/>
                <a:gd name="connsiteX4" fmla="*/ 452582 w 609600"/>
                <a:gd name="connsiteY4" fmla="*/ 157018 h 332509"/>
                <a:gd name="connsiteX5" fmla="*/ 480291 w 609600"/>
                <a:gd name="connsiteY5" fmla="*/ 129309 h 332509"/>
                <a:gd name="connsiteX6" fmla="*/ 508000 w 609600"/>
                <a:gd name="connsiteY6" fmla="*/ 110836 h 332509"/>
                <a:gd name="connsiteX7" fmla="*/ 526473 w 609600"/>
                <a:gd name="connsiteY7" fmla="*/ 83127 h 332509"/>
                <a:gd name="connsiteX8" fmla="*/ 581891 w 609600"/>
                <a:gd name="connsiteY8" fmla="*/ 55418 h 332509"/>
                <a:gd name="connsiteX9" fmla="*/ 600364 w 609600"/>
                <a:gd name="connsiteY9" fmla="*/ 27709 h 332509"/>
                <a:gd name="connsiteX10" fmla="*/ 609600 w 609600"/>
                <a:gd name="connsiteY10" fmla="*/ 0 h 332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09600" h="332509">
                  <a:moveTo>
                    <a:pt x="0" y="332509"/>
                  </a:moveTo>
                  <a:cubicBezTo>
                    <a:pt x="98521" y="320194"/>
                    <a:pt x="198406" y="316018"/>
                    <a:pt x="295564" y="295564"/>
                  </a:cubicBezTo>
                  <a:cubicBezTo>
                    <a:pt x="317289" y="290990"/>
                    <a:pt x="350982" y="258618"/>
                    <a:pt x="350982" y="258618"/>
                  </a:cubicBezTo>
                  <a:cubicBezTo>
                    <a:pt x="389045" y="201521"/>
                    <a:pt x="346784" y="257218"/>
                    <a:pt x="397164" y="212436"/>
                  </a:cubicBezTo>
                  <a:cubicBezTo>
                    <a:pt x="416690" y="195080"/>
                    <a:pt x="434109" y="175491"/>
                    <a:pt x="452582" y="157018"/>
                  </a:cubicBezTo>
                  <a:cubicBezTo>
                    <a:pt x="461818" y="147782"/>
                    <a:pt x="469423" y="136555"/>
                    <a:pt x="480291" y="129309"/>
                  </a:cubicBezTo>
                  <a:lnTo>
                    <a:pt x="508000" y="110836"/>
                  </a:lnTo>
                  <a:cubicBezTo>
                    <a:pt x="514158" y="101600"/>
                    <a:pt x="518623" y="90976"/>
                    <a:pt x="526473" y="83127"/>
                  </a:cubicBezTo>
                  <a:cubicBezTo>
                    <a:pt x="544377" y="65224"/>
                    <a:pt x="559356" y="62930"/>
                    <a:pt x="581891" y="55418"/>
                  </a:cubicBezTo>
                  <a:cubicBezTo>
                    <a:pt x="588049" y="46182"/>
                    <a:pt x="595400" y="37638"/>
                    <a:pt x="600364" y="27709"/>
                  </a:cubicBezTo>
                  <a:cubicBezTo>
                    <a:pt x="604718" y="19001"/>
                    <a:pt x="609600" y="0"/>
                    <a:pt x="609600" y="0"/>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4876800" y="2068945"/>
              <a:ext cx="572655" cy="325636"/>
            </a:xfrm>
            <a:custGeom>
              <a:avLst/>
              <a:gdLst>
                <a:gd name="connsiteX0" fmla="*/ 572655 w 572655"/>
                <a:gd name="connsiteY0" fmla="*/ 0 h 325636"/>
                <a:gd name="connsiteX1" fmla="*/ 295564 w 572655"/>
                <a:gd name="connsiteY1" fmla="*/ 323273 h 325636"/>
                <a:gd name="connsiteX2" fmla="*/ 267855 w 572655"/>
                <a:gd name="connsiteY2" fmla="*/ 314037 h 325636"/>
                <a:gd name="connsiteX3" fmla="*/ 249382 w 572655"/>
                <a:gd name="connsiteY3" fmla="*/ 286328 h 325636"/>
                <a:gd name="connsiteX4" fmla="*/ 221673 w 572655"/>
                <a:gd name="connsiteY4" fmla="*/ 267855 h 325636"/>
                <a:gd name="connsiteX5" fmla="*/ 193964 w 572655"/>
                <a:gd name="connsiteY5" fmla="*/ 240146 h 325636"/>
                <a:gd name="connsiteX6" fmla="*/ 184727 w 572655"/>
                <a:gd name="connsiteY6" fmla="*/ 212437 h 325636"/>
                <a:gd name="connsiteX7" fmla="*/ 110836 w 572655"/>
                <a:gd name="connsiteY7" fmla="*/ 249382 h 325636"/>
                <a:gd name="connsiteX8" fmla="*/ 83127 w 572655"/>
                <a:gd name="connsiteY8" fmla="*/ 267855 h 325636"/>
                <a:gd name="connsiteX9" fmla="*/ 36945 w 572655"/>
                <a:gd name="connsiteY9" fmla="*/ 314037 h 325636"/>
                <a:gd name="connsiteX10" fmla="*/ 0 w 572655"/>
                <a:gd name="connsiteY10" fmla="*/ 304800 h 325636"/>
                <a:gd name="connsiteX11" fmla="*/ 18473 w 572655"/>
                <a:gd name="connsiteY11" fmla="*/ 267855 h 325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72655" h="325636">
                  <a:moveTo>
                    <a:pt x="572655" y="0"/>
                  </a:moveTo>
                  <a:cubicBezTo>
                    <a:pt x="480291" y="107758"/>
                    <a:pt x="394411" y="221430"/>
                    <a:pt x="295564" y="323273"/>
                  </a:cubicBezTo>
                  <a:cubicBezTo>
                    <a:pt x="288783" y="330259"/>
                    <a:pt x="275458" y="320119"/>
                    <a:pt x="267855" y="314037"/>
                  </a:cubicBezTo>
                  <a:cubicBezTo>
                    <a:pt x="259187" y="307102"/>
                    <a:pt x="257231" y="294177"/>
                    <a:pt x="249382" y="286328"/>
                  </a:cubicBezTo>
                  <a:cubicBezTo>
                    <a:pt x="241533" y="278479"/>
                    <a:pt x="230201" y="274962"/>
                    <a:pt x="221673" y="267855"/>
                  </a:cubicBezTo>
                  <a:cubicBezTo>
                    <a:pt x="211638" y="259493"/>
                    <a:pt x="203200" y="249382"/>
                    <a:pt x="193964" y="240146"/>
                  </a:cubicBezTo>
                  <a:cubicBezTo>
                    <a:pt x="190885" y="230910"/>
                    <a:pt x="193963" y="215516"/>
                    <a:pt x="184727" y="212437"/>
                  </a:cubicBezTo>
                  <a:cubicBezTo>
                    <a:pt x="146040" y="199541"/>
                    <a:pt x="132752" y="231118"/>
                    <a:pt x="110836" y="249382"/>
                  </a:cubicBezTo>
                  <a:cubicBezTo>
                    <a:pt x="102308" y="256489"/>
                    <a:pt x="92363" y="261697"/>
                    <a:pt x="83127" y="267855"/>
                  </a:cubicBezTo>
                  <a:cubicBezTo>
                    <a:pt x="72756" y="283412"/>
                    <a:pt x="59632" y="310796"/>
                    <a:pt x="36945" y="314037"/>
                  </a:cubicBezTo>
                  <a:cubicBezTo>
                    <a:pt x="24378" y="315832"/>
                    <a:pt x="12315" y="307879"/>
                    <a:pt x="0" y="304800"/>
                  </a:cubicBezTo>
                  <a:lnTo>
                    <a:pt x="18473" y="267855"/>
                  </a:ln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5189597" y="2170545"/>
              <a:ext cx="473413" cy="729709"/>
            </a:xfrm>
            <a:custGeom>
              <a:avLst/>
              <a:gdLst>
                <a:gd name="connsiteX0" fmla="*/ 370694 w 473413"/>
                <a:gd name="connsiteY0" fmla="*/ 0 h 729709"/>
                <a:gd name="connsiteX1" fmla="*/ 463058 w 473413"/>
                <a:gd name="connsiteY1" fmla="*/ 212437 h 729709"/>
                <a:gd name="connsiteX2" fmla="*/ 463058 w 473413"/>
                <a:gd name="connsiteY2" fmla="*/ 286328 h 729709"/>
                <a:gd name="connsiteX3" fmla="*/ 435348 w 473413"/>
                <a:gd name="connsiteY3" fmla="*/ 304800 h 729709"/>
                <a:gd name="connsiteX4" fmla="*/ 379930 w 473413"/>
                <a:gd name="connsiteY4" fmla="*/ 341746 h 729709"/>
                <a:gd name="connsiteX5" fmla="*/ 278330 w 473413"/>
                <a:gd name="connsiteY5" fmla="*/ 314037 h 729709"/>
                <a:gd name="connsiteX6" fmla="*/ 222912 w 473413"/>
                <a:gd name="connsiteY6" fmla="*/ 295564 h 729709"/>
                <a:gd name="connsiteX7" fmla="*/ 84367 w 473413"/>
                <a:gd name="connsiteY7" fmla="*/ 323273 h 729709"/>
                <a:gd name="connsiteX8" fmla="*/ 56658 w 473413"/>
                <a:gd name="connsiteY8" fmla="*/ 350982 h 729709"/>
                <a:gd name="connsiteX9" fmla="*/ 38185 w 473413"/>
                <a:gd name="connsiteY9" fmla="*/ 517237 h 729709"/>
                <a:gd name="connsiteX10" fmla="*/ 19712 w 473413"/>
                <a:gd name="connsiteY10" fmla="*/ 544946 h 729709"/>
                <a:gd name="connsiteX11" fmla="*/ 1239 w 473413"/>
                <a:gd name="connsiteY11" fmla="*/ 600364 h 729709"/>
                <a:gd name="connsiteX12" fmla="*/ 38185 w 473413"/>
                <a:gd name="connsiteY12" fmla="*/ 683491 h 729709"/>
                <a:gd name="connsiteX13" fmla="*/ 19712 w 473413"/>
                <a:gd name="connsiteY13" fmla="*/ 729673 h 7297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73413" h="729709">
                  <a:moveTo>
                    <a:pt x="370694" y="0"/>
                  </a:moveTo>
                  <a:cubicBezTo>
                    <a:pt x="401482" y="70812"/>
                    <a:pt x="432972" y="141324"/>
                    <a:pt x="463058" y="212437"/>
                  </a:cubicBezTo>
                  <a:cubicBezTo>
                    <a:pt x="473994" y="238286"/>
                    <a:pt x="479467" y="257613"/>
                    <a:pt x="463058" y="286328"/>
                  </a:cubicBezTo>
                  <a:cubicBezTo>
                    <a:pt x="457550" y="295966"/>
                    <a:pt x="443876" y="297693"/>
                    <a:pt x="435348" y="304800"/>
                  </a:cubicBezTo>
                  <a:cubicBezTo>
                    <a:pt x="389221" y="343239"/>
                    <a:pt x="428628" y="325514"/>
                    <a:pt x="379930" y="341746"/>
                  </a:cubicBezTo>
                  <a:cubicBezTo>
                    <a:pt x="219797" y="321730"/>
                    <a:pt x="360334" y="350484"/>
                    <a:pt x="278330" y="314037"/>
                  </a:cubicBezTo>
                  <a:cubicBezTo>
                    <a:pt x="260536" y="306129"/>
                    <a:pt x="222912" y="295564"/>
                    <a:pt x="222912" y="295564"/>
                  </a:cubicBezTo>
                  <a:cubicBezTo>
                    <a:pt x="144469" y="302101"/>
                    <a:pt x="129911" y="285319"/>
                    <a:pt x="84367" y="323273"/>
                  </a:cubicBezTo>
                  <a:cubicBezTo>
                    <a:pt x="74332" y="331635"/>
                    <a:pt x="65894" y="341746"/>
                    <a:pt x="56658" y="350982"/>
                  </a:cubicBezTo>
                  <a:cubicBezTo>
                    <a:pt x="26547" y="441310"/>
                    <a:pt x="77719" y="280032"/>
                    <a:pt x="38185" y="517237"/>
                  </a:cubicBezTo>
                  <a:cubicBezTo>
                    <a:pt x="36360" y="528187"/>
                    <a:pt x="25870" y="535710"/>
                    <a:pt x="19712" y="544946"/>
                  </a:cubicBezTo>
                  <a:cubicBezTo>
                    <a:pt x="13554" y="563419"/>
                    <a:pt x="-4919" y="581891"/>
                    <a:pt x="1239" y="600364"/>
                  </a:cubicBezTo>
                  <a:cubicBezTo>
                    <a:pt x="23222" y="666313"/>
                    <a:pt x="8911" y="639580"/>
                    <a:pt x="38185" y="683491"/>
                  </a:cubicBezTo>
                  <a:cubicBezTo>
                    <a:pt x="28344" y="732692"/>
                    <a:pt x="44647" y="729673"/>
                    <a:pt x="19712" y="729673"/>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5440218" y="2189018"/>
              <a:ext cx="729872" cy="812800"/>
            </a:xfrm>
            <a:custGeom>
              <a:avLst/>
              <a:gdLst>
                <a:gd name="connsiteX0" fmla="*/ 0 w 729872"/>
                <a:gd name="connsiteY0" fmla="*/ 812800 h 812800"/>
                <a:gd name="connsiteX1" fmla="*/ 369455 w 729872"/>
                <a:gd name="connsiteY1" fmla="*/ 600364 h 812800"/>
                <a:gd name="connsiteX2" fmla="*/ 387927 w 729872"/>
                <a:gd name="connsiteY2" fmla="*/ 572655 h 812800"/>
                <a:gd name="connsiteX3" fmla="*/ 443346 w 729872"/>
                <a:gd name="connsiteY3" fmla="*/ 526473 h 812800"/>
                <a:gd name="connsiteX4" fmla="*/ 452582 w 729872"/>
                <a:gd name="connsiteY4" fmla="*/ 498764 h 812800"/>
                <a:gd name="connsiteX5" fmla="*/ 480291 w 729872"/>
                <a:gd name="connsiteY5" fmla="*/ 471055 h 812800"/>
                <a:gd name="connsiteX6" fmla="*/ 498764 w 729872"/>
                <a:gd name="connsiteY6" fmla="*/ 443346 h 812800"/>
                <a:gd name="connsiteX7" fmla="*/ 489527 w 729872"/>
                <a:gd name="connsiteY7" fmla="*/ 277091 h 812800"/>
                <a:gd name="connsiteX8" fmla="*/ 480291 w 729872"/>
                <a:gd name="connsiteY8" fmla="*/ 249382 h 812800"/>
                <a:gd name="connsiteX9" fmla="*/ 443346 w 729872"/>
                <a:gd name="connsiteY9" fmla="*/ 193964 h 812800"/>
                <a:gd name="connsiteX10" fmla="*/ 424873 w 729872"/>
                <a:gd name="connsiteY10" fmla="*/ 166255 h 812800"/>
                <a:gd name="connsiteX11" fmla="*/ 406400 w 729872"/>
                <a:gd name="connsiteY11" fmla="*/ 110837 h 812800"/>
                <a:gd name="connsiteX12" fmla="*/ 397164 w 729872"/>
                <a:gd name="connsiteY12" fmla="*/ 83127 h 812800"/>
                <a:gd name="connsiteX13" fmla="*/ 406400 w 729872"/>
                <a:gd name="connsiteY13" fmla="*/ 18473 h 812800"/>
                <a:gd name="connsiteX14" fmla="*/ 443346 w 729872"/>
                <a:gd name="connsiteY14" fmla="*/ 9237 h 812800"/>
                <a:gd name="connsiteX15" fmla="*/ 471055 w 729872"/>
                <a:gd name="connsiteY15" fmla="*/ 0 h 812800"/>
                <a:gd name="connsiteX16" fmla="*/ 554182 w 729872"/>
                <a:gd name="connsiteY16" fmla="*/ 9237 h 812800"/>
                <a:gd name="connsiteX17" fmla="*/ 572655 w 729872"/>
                <a:gd name="connsiteY17" fmla="*/ 36946 h 812800"/>
                <a:gd name="connsiteX18" fmla="*/ 600364 w 729872"/>
                <a:gd name="connsiteY18" fmla="*/ 55418 h 812800"/>
                <a:gd name="connsiteX19" fmla="*/ 655782 w 729872"/>
                <a:gd name="connsiteY19" fmla="*/ 101600 h 812800"/>
                <a:gd name="connsiteX20" fmla="*/ 701964 w 729872"/>
                <a:gd name="connsiteY20" fmla="*/ 184727 h 812800"/>
                <a:gd name="connsiteX21" fmla="*/ 711200 w 729872"/>
                <a:gd name="connsiteY21" fmla="*/ 212437 h 812800"/>
                <a:gd name="connsiteX22" fmla="*/ 729673 w 729872"/>
                <a:gd name="connsiteY22" fmla="*/ 240146 h 812800"/>
                <a:gd name="connsiteX23" fmla="*/ 720437 w 729872"/>
                <a:gd name="connsiteY23" fmla="*/ 267855 h 812800"/>
                <a:gd name="connsiteX24" fmla="*/ 720437 w 729872"/>
                <a:gd name="connsiteY24" fmla="*/ 277091 h 812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872" h="812800">
                  <a:moveTo>
                    <a:pt x="0" y="812800"/>
                  </a:moveTo>
                  <a:cubicBezTo>
                    <a:pt x="123152" y="741988"/>
                    <a:pt x="248667" y="675137"/>
                    <a:pt x="369455" y="600364"/>
                  </a:cubicBezTo>
                  <a:cubicBezTo>
                    <a:pt x="378893" y="594521"/>
                    <a:pt x="380821" y="581183"/>
                    <a:pt x="387927" y="572655"/>
                  </a:cubicBezTo>
                  <a:cubicBezTo>
                    <a:pt x="410149" y="545988"/>
                    <a:pt x="416103" y="544635"/>
                    <a:pt x="443346" y="526473"/>
                  </a:cubicBezTo>
                  <a:cubicBezTo>
                    <a:pt x="446425" y="517237"/>
                    <a:pt x="447182" y="506865"/>
                    <a:pt x="452582" y="498764"/>
                  </a:cubicBezTo>
                  <a:cubicBezTo>
                    <a:pt x="459828" y="487896"/>
                    <a:pt x="471929" y="481090"/>
                    <a:pt x="480291" y="471055"/>
                  </a:cubicBezTo>
                  <a:cubicBezTo>
                    <a:pt x="487398" y="462527"/>
                    <a:pt x="492606" y="452582"/>
                    <a:pt x="498764" y="443346"/>
                  </a:cubicBezTo>
                  <a:cubicBezTo>
                    <a:pt x="495685" y="387928"/>
                    <a:pt x="494789" y="332345"/>
                    <a:pt x="489527" y="277091"/>
                  </a:cubicBezTo>
                  <a:cubicBezTo>
                    <a:pt x="488604" y="267399"/>
                    <a:pt x="485019" y="257893"/>
                    <a:pt x="480291" y="249382"/>
                  </a:cubicBezTo>
                  <a:cubicBezTo>
                    <a:pt x="469509" y="229974"/>
                    <a:pt x="455661" y="212437"/>
                    <a:pt x="443346" y="193964"/>
                  </a:cubicBezTo>
                  <a:lnTo>
                    <a:pt x="424873" y="166255"/>
                  </a:lnTo>
                  <a:lnTo>
                    <a:pt x="406400" y="110837"/>
                  </a:lnTo>
                  <a:lnTo>
                    <a:pt x="397164" y="83127"/>
                  </a:lnTo>
                  <a:cubicBezTo>
                    <a:pt x="400243" y="61576"/>
                    <a:pt x="394862" y="36934"/>
                    <a:pt x="406400" y="18473"/>
                  </a:cubicBezTo>
                  <a:cubicBezTo>
                    <a:pt x="413128" y="7708"/>
                    <a:pt x="431140" y="12724"/>
                    <a:pt x="443346" y="9237"/>
                  </a:cubicBezTo>
                  <a:cubicBezTo>
                    <a:pt x="452707" y="6562"/>
                    <a:pt x="461819" y="3079"/>
                    <a:pt x="471055" y="0"/>
                  </a:cubicBezTo>
                  <a:cubicBezTo>
                    <a:pt x="498764" y="3079"/>
                    <a:pt x="527981" y="-291"/>
                    <a:pt x="554182" y="9237"/>
                  </a:cubicBezTo>
                  <a:cubicBezTo>
                    <a:pt x="564614" y="13031"/>
                    <a:pt x="564805" y="29097"/>
                    <a:pt x="572655" y="36946"/>
                  </a:cubicBezTo>
                  <a:cubicBezTo>
                    <a:pt x="580504" y="44795"/>
                    <a:pt x="591836" y="48312"/>
                    <a:pt x="600364" y="55418"/>
                  </a:cubicBezTo>
                  <a:cubicBezTo>
                    <a:pt x="671489" y="114688"/>
                    <a:pt x="586979" y="55731"/>
                    <a:pt x="655782" y="101600"/>
                  </a:cubicBezTo>
                  <a:cubicBezTo>
                    <a:pt x="678386" y="169410"/>
                    <a:pt x="660486" y="143249"/>
                    <a:pt x="701964" y="184727"/>
                  </a:cubicBezTo>
                  <a:cubicBezTo>
                    <a:pt x="705043" y="193964"/>
                    <a:pt x="706846" y="203729"/>
                    <a:pt x="711200" y="212437"/>
                  </a:cubicBezTo>
                  <a:cubicBezTo>
                    <a:pt x="716164" y="222366"/>
                    <a:pt x="727848" y="229196"/>
                    <a:pt x="729673" y="240146"/>
                  </a:cubicBezTo>
                  <a:cubicBezTo>
                    <a:pt x="731274" y="249749"/>
                    <a:pt x="722798" y="258410"/>
                    <a:pt x="720437" y="267855"/>
                  </a:cubicBezTo>
                  <a:cubicBezTo>
                    <a:pt x="719690" y="270842"/>
                    <a:pt x="720437" y="274012"/>
                    <a:pt x="720437" y="277091"/>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4802909" y="2521527"/>
              <a:ext cx="193964" cy="443346"/>
            </a:xfrm>
            <a:custGeom>
              <a:avLst/>
              <a:gdLst>
                <a:gd name="connsiteX0" fmla="*/ 193964 w 193964"/>
                <a:gd name="connsiteY0" fmla="*/ 443346 h 443346"/>
                <a:gd name="connsiteX1" fmla="*/ 9236 w 193964"/>
                <a:gd name="connsiteY1" fmla="*/ 175491 h 443346"/>
                <a:gd name="connsiteX2" fmla="*/ 0 w 193964"/>
                <a:gd name="connsiteY2" fmla="*/ 147782 h 443346"/>
                <a:gd name="connsiteX3" fmla="*/ 18473 w 193964"/>
                <a:gd name="connsiteY3" fmla="*/ 64655 h 443346"/>
                <a:gd name="connsiteX4" fmla="*/ 64655 w 193964"/>
                <a:gd name="connsiteY4" fmla="*/ 0 h 4433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3964" h="443346">
                  <a:moveTo>
                    <a:pt x="193964" y="443346"/>
                  </a:moveTo>
                  <a:cubicBezTo>
                    <a:pt x="132388" y="354061"/>
                    <a:pt x="68743" y="266168"/>
                    <a:pt x="9236" y="175491"/>
                  </a:cubicBezTo>
                  <a:cubicBezTo>
                    <a:pt x="3894" y="167351"/>
                    <a:pt x="0" y="157518"/>
                    <a:pt x="0" y="147782"/>
                  </a:cubicBezTo>
                  <a:cubicBezTo>
                    <a:pt x="0" y="137252"/>
                    <a:pt x="8947" y="81801"/>
                    <a:pt x="18473" y="64655"/>
                  </a:cubicBezTo>
                  <a:cubicBezTo>
                    <a:pt x="43074" y="20373"/>
                    <a:pt x="42614" y="22041"/>
                    <a:pt x="64655" y="0"/>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4433455" y="2900218"/>
              <a:ext cx="471054" cy="304800"/>
            </a:xfrm>
            <a:custGeom>
              <a:avLst/>
              <a:gdLst>
                <a:gd name="connsiteX0" fmla="*/ 471054 w 471054"/>
                <a:gd name="connsiteY0" fmla="*/ 203200 h 304800"/>
                <a:gd name="connsiteX1" fmla="*/ 443345 w 471054"/>
                <a:gd name="connsiteY1" fmla="*/ 157018 h 304800"/>
                <a:gd name="connsiteX2" fmla="*/ 406400 w 471054"/>
                <a:gd name="connsiteY2" fmla="*/ 147782 h 304800"/>
                <a:gd name="connsiteX3" fmla="*/ 277090 w 471054"/>
                <a:gd name="connsiteY3" fmla="*/ 157018 h 304800"/>
                <a:gd name="connsiteX4" fmla="*/ 240145 w 471054"/>
                <a:gd name="connsiteY4" fmla="*/ 212437 h 304800"/>
                <a:gd name="connsiteX5" fmla="*/ 230909 w 471054"/>
                <a:gd name="connsiteY5" fmla="*/ 277091 h 304800"/>
                <a:gd name="connsiteX6" fmla="*/ 175490 w 471054"/>
                <a:gd name="connsiteY6" fmla="*/ 304800 h 304800"/>
                <a:gd name="connsiteX7" fmla="*/ 110836 w 471054"/>
                <a:gd name="connsiteY7" fmla="*/ 295564 h 304800"/>
                <a:gd name="connsiteX8" fmla="*/ 92363 w 471054"/>
                <a:gd name="connsiteY8" fmla="*/ 267855 h 304800"/>
                <a:gd name="connsiteX9" fmla="*/ 64654 w 471054"/>
                <a:gd name="connsiteY9" fmla="*/ 249382 h 304800"/>
                <a:gd name="connsiteX10" fmla="*/ 55418 w 471054"/>
                <a:gd name="connsiteY10" fmla="*/ 221673 h 304800"/>
                <a:gd name="connsiteX11" fmla="*/ 36945 w 471054"/>
                <a:gd name="connsiteY11" fmla="*/ 193964 h 304800"/>
                <a:gd name="connsiteX12" fmla="*/ 27709 w 471054"/>
                <a:gd name="connsiteY12" fmla="*/ 129309 h 304800"/>
                <a:gd name="connsiteX13" fmla="*/ 0 w 471054"/>
                <a:gd name="connsiteY13" fmla="*/ 0 h 30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71054" h="304800">
                  <a:moveTo>
                    <a:pt x="471054" y="203200"/>
                  </a:moveTo>
                  <a:cubicBezTo>
                    <a:pt x="461818" y="187806"/>
                    <a:pt x="456975" y="168701"/>
                    <a:pt x="443345" y="157018"/>
                  </a:cubicBezTo>
                  <a:cubicBezTo>
                    <a:pt x="433707" y="148757"/>
                    <a:pt x="419094" y="147782"/>
                    <a:pt x="406400" y="147782"/>
                  </a:cubicBezTo>
                  <a:cubicBezTo>
                    <a:pt x="363187" y="147782"/>
                    <a:pt x="320193" y="153939"/>
                    <a:pt x="277090" y="157018"/>
                  </a:cubicBezTo>
                  <a:cubicBezTo>
                    <a:pt x="264775" y="175491"/>
                    <a:pt x="243285" y="190459"/>
                    <a:pt x="240145" y="212437"/>
                  </a:cubicBezTo>
                  <a:cubicBezTo>
                    <a:pt x="237066" y="233988"/>
                    <a:pt x="239751" y="257197"/>
                    <a:pt x="230909" y="277091"/>
                  </a:cubicBezTo>
                  <a:cubicBezTo>
                    <a:pt x="224681" y="291105"/>
                    <a:pt x="187786" y="300702"/>
                    <a:pt x="175490" y="304800"/>
                  </a:cubicBezTo>
                  <a:cubicBezTo>
                    <a:pt x="153939" y="301721"/>
                    <a:pt x="130730" y="304406"/>
                    <a:pt x="110836" y="295564"/>
                  </a:cubicBezTo>
                  <a:cubicBezTo>
                    <a:pt x="100692" y="291056"/>
                    <a:pt x="100212" y="275704"/>
                    <a:pt x="92363" y="267855"/>
                  </a:cubicBezTo>
                  <a:cubicBezTo>
                    <a:pt x="84514" y="260006"/>
                    <a:pt x="73890" y="255540"/>
                    <a:pt x="64654" y="249382"/>
                  </a:cubicBezTo>
                  <a:cubicBezTo>
                    <a:pt x="61575" y="240146"/>
                    <a:pt x="59772" y="230381"/>
                    <a:pt x="55418" y="221673"/>
                  </a:cubicBezTo>
                  <a:cubicBezTo>
                    <a:pt x="50454" y="211744"/>
                    <a:pt x="40135" y="204597"/>
                    <a:pt x="36945" y="193964"/>
                  </a:cubicBezTo>
                  <a:cubicBezTo>
                    <a:pt x="30689" y="173112"/>
                    <a:pt x="29875" y="150971"/>
                    <a:pt x="27709" y="129309"/>
                  </a:cubicBezTo>
                  <a:cubicBezTo>
                    <a:pt x="14861" y="831"/>
                    <a:pt x="54904" y="27455"/>
                    <a:pt x="0" y="0"/>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5578764" y="2881745"/>
              <a:ext cx="520956" cy="489528"/>
            </a:xfrm>
            <a:custGeom>
              <a:avLst/>
              <a:gdLst>
                <a:gd name="connsiteX0" fmla="*/ 73891 w 520956"/>
                <a:gd name="connsiteY0" fmla="*/ 249382 h 489528"/>
                <a:gd name="connsiteX1" fmla="*/ 267854 w 520956"/>
                <a:gd name="connsiteY1" fmla="*/ 323273 h 489528"/>
                <a:gd name="connsiteX2" fmla="*/ 341745 w 520956"/>
                <a:gd name="connsiteY2" fmla="*/ 240146 h 489528"/>
                <a:gd name="connsiteX3" fmla="*/ 387927 w 520956"/>
                <a:gd name="connsiteY3" fmla="*/ 101600 h 489528"/>
                <a:gd name="connsiteX4" fmla="*/ 406400 w 520956"/>
                <a:gd name="connsiteY4" fmla="*/ 46182 h 489528"/>
                <a:gd name="connsiteX5" fmla="*/ 461818 w 520956"/>
                <a:gd name="connsiteY5" fmla="*/ 0 h 489528"/>
                <a:gd name="connsiteX6" fmla="*/ 517236 w 520956"/>
                <a:gd name="connsiteY6" fmla="*/ 9237 h 489528"/>
                <a:gd name="connsiteX7" fmla="*/ 508000 w 520956"/>
                <a:gd name="connsiteY7" fmla="*/ 55419 h 489528"/>
                <a:gd name="connsiteX8" fmla="*/ 452581 w 520956"/>
                <a:gd name="connsiteY8" fmla="*/ 138546 h 489528"/>
                <a:gd name="connsiteX9" fmla="*/ 434109 w 520956"/>
                <a:gd name="connsiteY9" fmla="*/ 166255 h 489528"/>
                <a:gd name="connsiteX10" fmla="*/ 415636 w 520956"/>
                <a:gd name="connsiteY10" fmla="*/ 193964 h 489528"/>
                <a:gd name="connsiteX11" fmla="*/ 406400 w 520956"/>
                <a:gd name="connsiteY11" fmla="*/ 221673 h 489528"/>
                <a:gd name="connsiteX12" fmla="*/ 387927 w 520956"/>
                <a:gd name="connsiteY12" fmla="*/ 415637 h 489528"/>
                <a:gd name="connsiteX13" fmla="*/ 360218 w 520956"/>
                <a:gd name="connsiteY13" fmla="*/ 480291 h 489528"/>
                <a:gd name="connsiteX14" fmla="*/ 332509 w 520956"/>
                <a:gd name="connsiteY14" fmla="*/ 489528 h 489528"/>
                <a:gd name="connsiteX15" fmla="*/ 249381 w 520956"/>
                <a:gd name="connsiteY15" fmla="*/ 480291 h 489528"/>
                <a:gd name="connsiteX16" fmla="*/ 240145 w 520956"/>
                <a:gd name="connsiteY16" fmla="*/ 452582 h 489528"/>
                <a:gd name="connsiteX17" fmla="*/ 212436 w 520956"/>
                <a:gd name="connsiteY17" fmla="*/ 424873 h 489528"/>
                <a:gd name="connsiteX18" fmla="*/ 184727 w 520956"/>
                <a:gd name="connsiteY18" fmla="*/ 369455 h 489528"/>
                <a:gd name="connsiteX19" fmla="*/ 157018 w 520956"/>
                <a:gd name="connsiteY19" fmla="*/ 341746 h 489528"/>
                <a:gd name="connsiteX20" fmla="*/ 0 w 520956"/>
                <a:gd name="connsiteY20" fmla="*/ 332510 h 489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20956" h="489528">
                  <a:moveTo>
                    <a:pt x="73891" y="249382"/>
                  </a:moveTo>
                  <a:cubicBezTo>
                    <a:pt x="138545" y="274012"/>
                    <a:pt x="198856" y="318162"/>
                    <a:pt x="267854" y="323273"/>
                  </a:cubicBezTo>
                  <a:cubicBezTo>
                    <a:pt x="287950" y="324762"/>
                    <a:pt x="327125" y="262075"/>
                    <a:pt x="341745" y="240146"/>
                  </a:cubicBezTo>
                  <a:lnTo>
                    <a:pt x="387927" y="101600"/>
                  </a:lnTo>
                  <a:lnTo>
                    <a:pt x="406400" y="46182"/>
                  </a:lnTo>
                  <a:cubicBezTo>
                    <a:pt x="441958" y="10624"/>
                    <a:pt x="423241" y="25719"/>
                    <a:pt x="461818" y="0"/>
                  </a:cubicBezTo>
                  <a:cubicBezTo>
                    <a:pt x="480291" y="3079"/>
                    <a:pt x="505247" y="-5150"/>
                    <a:pt x="517236" y="9237"/>
                  </a:cubicBezTo>
                  <a:cubicBezTo>
                    <a:pt x="527286" y="21297"/>
                    <a:pt x="514496" y="41127"/>
                    <a:pt x="508000" y="55419"/>
                  </a:cubicBezTo>
                  <a:cubicBezTo>
                    <a:pt x="507999" y="55421"/>
                    <a:pt x="461818" y="124690"/>
                    <a:pt x="452581" y="138546"/>
                  </a:cubicBezTo>
                  <a:lnTo>
                    <a:pt x="434109" y="166255"/>
                  </a:lnTo>
                  <a:lnTo>
                    <a:pt x="415636" y="193964"/>
                  </a:lnTo>
                  <a:cubicBezTo>
                    <a:pt x="412557" y="203200"/>
                    <a:pt x="407419" y="211991"/>
                    <a:pt x="406400" y="221673"/>
                  </a:cubicBezTo>
                  <a:cubicBezTo>
                    <a:pt x="388851" y="388381"/>
                    <a:pt x="409174" y="320020"/>
                    <a:pt x="387927" y="415637"/>
                  </a:cubicBezTo>
                  <a:cubicBezTo>
                    <a:pt x="383130" y="437224"/>
                    <a:pt x="379496" y="464868"/>
                    <a:pt x="360218" y="480291"/>
                  </a:cubicBezTo>
                  <a:cubicBezTo>
                    <a:pt x="352615" y="486373"/>
                    <a:pt x="341745" y="486449"/>
                    <a:pt x="332509" y="489528"/>
                  </a:cubicBezTo>
                  <a:cubicBezTo>
                    <a:pt x="304800" y="486449"/>
                    <a:pt x="275267" y="490645"/>
                    <a:pt x="249381" y="480291"/>
                  </a:cubicBezTo>
                  <a:cubicBezTo>
                    <a:pt x="240341" y="476675"/>
                    <a:pt x="245545" y="460683"/>
                    <a:pt x="240145" y="452582"/>
                  </a:cubicBezTo>
                  <a:cubicBezTo>
                    <a:pt x="232899" y="441714"/>
                    <a:pt x="221672" y="434109"/>
                    <a:pt x="212436" y="424873"/>
                  </a:cubicBezTo>
                  <a:cubicBezTo>
                    <a:pt x="203179" y="397101"/>
                    <a:pt x="204622" y="393329"/>
                    <a:pt x="184727" y="369455"/>
                  </a:cubicBezTo>
                  <a:cubicBezTo>
                    <a:pt x="176365" y="359420"/>
                    <a:pt x="168701" y="347588"/>
                    <a:pt x="157018" y="341746"/>
                  </a:cubicBezTo>
                  <a:cubicBezTo>
                    <a:pt x="124055" y="325265"/>
                    <a:pt x="10167" y="332510"/>
                    <a:pt x="0" y="332510"/>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5514109" y="3398982"/>
              <a:ext cx="591127" cy="221673"/>
            </a:xfrm>
            <a:custGeom>
              <a:avLst/>
              <a:gdLst>
                <a:gd name="connsiteX0" fmla="*/ 0 w 591127"/>
                <a:gd name="connsiteY0" fmla="*/ 0 h 221673"/>
                <a:gd name="connsiteX1" fmla="*/ 101600 w 591127"/>
                <a:gd name="connsiteY1" fmla="*/ 9236 h 221673"/>
                <a:gd name="connsiteX2" fmla="*/ 110836 w 591127"/>
                <a:gd name="connsiteY2" fmla="*/ 36945 h 221673"/>
                <a:gd name="connsiteX3" fmla="*/ 147782 w 591127"/>
                <a:gd name="connsiteY3" fmla="*/ 166254 h 221673"/>
                <a:gd name="connsiteX4" fmla="*/ 166255 w 591127"/>
                <a:gd name="connsiteY4" fmla="*/ 193963 h 221673"/>
                <a:gd name="connsiteX5" fmla="*/ 221673 w 591127"/>
                <a:gd name="connsiteY5" fmla="*/ 221673 h 221673"/>
                <a:gd name="connsiteX6" fmla="*/ 304800 w 591127"/>
                <a:gd name="connsiteY6" fmla="*/ 212436 h 221673"/>
                <a:gd name="connsiteX7" fmla="*/ 360218 w 591127"/>
                <a:gd name="connsiteY7" fmla="*/ 184727 h 221673"/>
                <a:gd name="connsiteX8" fmla="*/ 387927 w 591127"/>
                <a:gd name="connsiteY8" fmla="*/ 175491 h 221673"/>
                <a:gd name="connsiteX9" fmla="*/ 406400 w 591127"/>
                <a:gd name="connsiteY9" fmla="*/ 147782 h 221673"/>
                <a:gd name="connsiteX10" fmla="*/ 461818 w 591127"/>
                <a:gd name="connsiteY10" fmla="*/ 101600 h 221673"/>
                <a:gd name="connsiteX11" fmla="*/ 480291 w 591127"/>
                <a:gd name="connsiteY11" fmla="*/ 73891 h 221673"/>
                <a:gd name="connsiteX12" fmla="*/ 535709 w 591127"/>
                <a:gd name="connsiteY12" fmla="*/ 55418 h 221673"/>
                <a:gd name="connsiteX13" fmla="*/ 563418 w 591127"/>
                <a:gd name="connsiteY13" fmla="*/ 73891 h 221673"/>
                <a:gd name="connsiteX14" fmla="*/ 581891 w 591127"/>
                <a:gd name="connsiteY14" fmla="*/ 101600 h 221673"/>
                <a:gd name="connsiteX15" fmla="*/ 591127 w 591127"/>
                <a:gd name="connsiteY15" fmla="*/ 110836 h 221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91127" h="221673">
                  <a:moveTo>
                    <a:pt x="0" y="0"/>
                  </a:moveTo>
                  <a:cubicBezTo>
                    <a:pt x="33867" y="3079"/>
                    <a:pt x="69339" y="-1518"/>
                    <a:pt x="101600" y="9236"/>
                  </a:cubicBezTo>
                  <a:cubicBezTo>
                    <a:pt x="110836" y="12315"/>
                    <a:pt x="109549" y="27294"/>
                    <a:pt x="110836" y="36945"/>
                  </a:cubicBezTo>
                  <a:cubicBezTo>
                    <a:pt x="127684" y="163303"/>
                    <a:pt x="87223" y="125883"/>
                    <a:pt x="147782" y="166254"/>
                  </a:cubicBezTo>
                  <a:cubicBezTo>
                    <a:pt x="153940" y="175490"/>
                    <a:pt x="158406" y="186114"/>
                    <a:pt x="166255" y="193963"/>
                  </a:cubicBezTo>
                  <a:cubicBezTo>
                    <a:pt x="184160" y="211868"/>
                    <a:pt x="199137" y="214160"/>
                    <a:pt x="221673" y="221673"/>
                  </a:cubicBezTo>
                  <a:cubicBezTo>
                    <a:pt x="249382" y="218594"/>
                    <a:pt x="277300" y="217019"/>
                    <a:pt x="304800" y="212436"/>
                  </a:cubicBezTo>
                  <a:cubicBezTo>
                    <a:pt x="339626" y="206632"/>
                    <a:pt x="328301" y="200686"/>
                    <a:pt x="360218" y="184727"/>
                  </a:cubicBezTo>
                  <a:cubicBezTo>
                    <a:pt x="368926" y="180373"/>
                    <a:pt x="378691" y="178570"/>
                    <a:pt x="387927" y="175491"/>
                  </a:cubicBezTo>
                  <a:cubicBezTo>
                    <a:pt x="394085" y="166255"/>
                    <a:pt x="398551" y="155631"/>
                    <a:pt x="406400" y="147782"/>
                  </a:cubicBezTo>
                  <a:cubicBezTo>
                    <a:pt x="479054" y="75128"/>
                    <a:pt x="386162" y="192387"/>
                    <a:pt x="461818" y="101600"/>
                  </a:cubicBezTo>
                  <a:cubicBezTo>
                    <a:pt x="468925" y="93072"/>
                    <a:pt x="470878" y="79774"/>
                    <a:pt x="480291" y="73891"/>
                  </a:cubicBezTo>
                  <a:cubicBezTo>
                    <a:pt x="496803" y="63571"/>
                    <a:pt x="535709" y="55418"/>
                    <a:pt x="535709" y="55418"/>
                  </a:cubicBezTo>
                  <a:cubicBezTo>
                    <a:pt x="544945" y="61576"/>
                    <a:pt x="555569" y="66042"/>
                    <a:pt x="563418" y="73891"/>
                  </a:cubicBezTo>
                  <a:cubicBezTo>
                    <a:pt x="571267" y="81740"/>
                    <a:pt x="575231" y="92719"/>
                    <a:pt x="581891" y="101600"/>
                  </a:cubicBezTo>
                  <a:cubicBezTo>
                    <a:pt x="584503" y="105083"/>
                    <a:pt x="588048" y="107757"/>
                    <a:pt x="591127" y="110836"/>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6604000" y="1708727"/>
              <a:ext cx="471055" cy="572655"/>
            </a:xfrm>
            <a:custGeom>
              <a:avLst/>
              <a:gdLst>
                <a:gd name="connsiteX0" fmla="*/ 0 w 471055"/>
                <a:gd name="connsiteY0" fmla="*/ 572655 h 572655"/>
                <a:gd name="connsiteX1" fmla="*/ 101600 w 471055"/>
                <a:gd name="connsiteY1" fmla="*/ 378691 h 572655"/>
                <a:gd name="connsiteX2" fmla="*/ 129309 w 471055"/>
                <a:gd name="connsiteY2" fmla="*/ 397164 h 572655"/>
                <a:gd name="connsiteX3" fmla="*/ 157018 w 471055"/>
                <a:gd name="connsiteY3" fmla="*/ 424873 h 572655"/>
                <a:gd name="connsiteX4" fmla="*/ 221673 w 471055"/>
                <a:gd name="connsiteY4" fmla="*/ 461818 h 572655"/>
                <a:gd name="connsiteX5" fmla="*/ 249382 w 471055"/>
                <a:gd name="connsiteY5" fmla="*/ 480291 h 572655"/>
                <a:gd name="connsiteX6" fmla="*/ 341745 w 471055"/>
                <a:gd name="connsiteY6" fmla="*/ 452582 h 572655"/>
                <a:gd name="connsiteX7" fmla="*/ 360218 w 471055"/>
                <a:gd name="connsiteY7" fmla="*/ 424873 h 572655"/>
                <a:gd name="connsiteX8" fmla="*/ 387927 w 471055"/>
                <a:gd name="connsiteY8" fmla="*/ 406400 h 572655"/>
                <a:gd name="connsiteX9" fmla="*/ 415636 w 471055"/>
                <a:gd name="connsiteY9" fmla="*/ 378691 h 572655"/>
                <a:gd name="connsiteX10" fmla="*/ 452582 w 471055"/>
                <a:gd name="connsiteY10" fmla="*/ 323273 h 572655"/>
                <a:gd name="connsiteX11" fmla="*/ 471055 w 471055"/>
                <a:gd name="connsiteY11" fmla="*/ 267855 h 572655"/>
                <a:gd name="connsiteX12" fmla="*/ 452582 w 471055"/>
                <a:gd name="connsiteY12" fmla="*/ 203200 h 572655"/>
                <a:gd name="connsiteX13" fmla="*/ 434109 w 471055"/>
                <a:gd name="connsiteY13" fmla="*/ 175491 h 572655"/>
                <a:gd name="connsiteX14" fmla="*/ 424873 w 471055"/>
                <a:gd name="connsiteY14" fmla="*/ 147782 h 572655"/>
                <a:gd name="connsiteX15" fmla="*/ 341745 w 471055"/>
                <a:gd name="connsiteY15" fmla="*/ 73891 h 572655"/>
                <a:gd name="connsiteX16" fmla="*/ 332509 w 471055"/>
                <a:gd name="connsiteY16" fmla="*/ 0 h 572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1055" h="572655">
                  <a:moveTo>
                    <a:pt x="0" y="572655"/>
                  </a:moveTo>
                  <a:cubicBezTo>
                    <a:pt x="33867" y="508000"/>
                    <a:pt x="58304" y="437450"/>
                    <a:pt x="101600" y="378691"/>
                  </a:cubicBezTo>
                  <a:cubicBezTo>
                    <a:pt x="108185" y="369754"/>
                    <a:pt x="120781" y="390057"/>
                    <a:pt x="129309" y="397164"/>
                  </a:cubicBezTo>
                  <a:cubicBezTo>
                    <a:pt x="139344" y="405526"/>
                    <a:pt x="147100" y="416372"/>
                    <a:pt x="157018" y="424873"/>
                  </a:cubicBezTo>
                  <a:cubicBezTo>
                    <a:pt x="192602" y="455373"/>
                    <a:pt x="185147" y="449643"/>
                    <a:pt x="221673" y="461818"/>
                  </a:cubicBezTo>
                  <a:cubicBezTo>
                    <a:pt x="230909" y="467976"/>
                    <a:pt x="238336" y="479186"/>
                    <a:pt x="249382" y="480291"/>
                  </a:cubicBezTo>
                  <a:cubicBezTo>
                    <a:pt x="301064" y="485460"/>
                    <a:pt x="308140" y="474986"/>
                    <a:pt x="341745" y="452582"/>
                  </a:cubicBezTo>
                  <a:cubicBezTo>
                    <a:pt x="347903" y="443346"/>
                    <a:pt x="352369" y="432722"/>
                    <a:pt x="360218" y="424873"/>
                  </a:cubicBezTo>
                  <a:cubicBezTo>
                    <a:pt x="368067" y="417024"/>
                    <a:pt x="379399" y="413507"/>
                    <a:pt x="387927" y="406400"/>
                  </a:cubicBezTo>
                  <a:cubicBezTo>
                    <a:pt x="397962" y="398038"/>
                    <a:pt x="406400" y="387927"/>
                    <a:pt x="415636" y="378691"/>
                  </a:cubicBezTo>
                  <a:cubicBezTo>
                    <a:pt x="446196" y="287017"/>
                    <a:pt x="394923" y="427059"/>
                    <a:pt x="452582" y="323273"/>
                  </a:cubicBezTo>
                  <a:cubicBezTo>
                    <a:pt x="462038" y="306251"/>
                    <a:pt x="471055" y="267855"/>
                    <a:pt x="471055" y="267855"/>
                  </a:cubicBezTo>
                  <a:cubicBezTo>
                    <a:pt x="468097" y="256023"/>
                    <a:pt x="459206" y="216447"/>
                    <a:pt x="452582" y="203200"/>
                  </a:cubicBezTo>
                  <a:cubicBezTo>
                    <a:pt x="447618" y="193271"/>
                    <a:pt x="440267" y="184727"/>
                    <a:pt x="434109" y="175491"/>
                  </a:cubicBezTo>
                  <a:cubicBezTo>
                    <a:pt x="431030" y="166255"/>
                    <a:pt x="430850" y="155467"/>
                    <a:pt x="424873" y="147782"/>
                  </a:cubicBezTo>
                  <a:cubicBezTo>
                    <a:pt x="390806" y="103981"/>
                    <a:pt x="378784" y="98583"/>
                    <a:pt x="341745" y="73891"/>
                  </a:cubicBezTo>
                  <a:cubicBezTo>
                    <a:pt x="327641" y="31578"/>
                    <a:pt x="332509" y="55918"/>
                    <a:pt x="332509" y="0"/>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a:off x="6844145" y="1984911"/>
              <a:ext cx="778895" cy="444253"/>
            </a:xfrm>
            <a:custGeom>
              <a:avLst/>
              <a:gdLst>
                <a:gd name="connsiteX0" fmla="*/ 0 w 778895"/>
                <a:gd name="connsiteY0" fmla="*/ 435016 h 444253"/>
                <a:gd name="connsiteX1" fmla="*/ 18473 w 778895"/>
                <a:gd name="connsiteY1" fmla="*/ 388834 h 444253"/>
                <a:gd name="connsiteX2" fmla="*/ 92364 w 778895"/>
                <a:gd name="connsiteY2" fmla="*/ 388834 h 444253"/>
                <a:gd name="connsiteX3" fmla="*/ 147782 w 778895"/>
                <a:gd name="connsiteY3" fmla="*/ 425780 h 444253"/>
                <a:gd name="connsiteX4" fmla="*/ 175491 w 778895"/>
                <a:gd name="connsiteY4" fmla="*/ 444253 h 444253"/>
                <a:gd name="connsiteX5" fmla="*/ 203200 w 778895"/>
                <a:gd name="connsiteY5" fmla="*/ 425780 h 444253"/>
                <a:gd name="connsiteX6" fmla="*/ 221673 w 778895"/>
                <a:gd name="connsiteY6" fmla="*/ 398071 h 444253"/>
                <a:gd name="connsiteX7" fmla="*/ 249382 w 778895"/>
                <a:gd name="connsiteY7" fmla="*/ 370362 h 444253"/>
                <a:gd name="connsiteX8" fmla="*/ 258619 w 778895"/>
                <a:gd name="connsiteY8" fmla="*/ 342653 h 444253"/>
                <a:gd name="connsiteX9" fmla="*/ 277091 w 778895"/>
                <a:gd name="connsiteY9" fmla="*/ 314944 h 444253"/>
                <a:gd name="connsiteX10" fmla="*/ 267855 w 778895"/>
                <a:gd name="connsiteY10" fmla="*/ 157925 h 444253"/>
                <a:gd name="connsiteX11" fmla="*/ 286328 w 778895"/>
                <a:gd name="connsiteY11" fmla="*/ 74798 h 444253"/>
                <a:gd name="connsiteX12" fmla="*/ 341746 w 778895"/>
                <a:gd name="connsiteY12" fmla="*/ 28616 h 444253"/>
                <a:gd name="connsiteX13" fmla="*/ 369455 w 778895"/>
                <a:gd name="connsiteY13" fmla="*/ 19380 h 444253"/>
                <a:gd name="connsiteX14" fmla="*/ 452582 w 778895"/>
                <a:gd name="connsiteY14" fmla="*/ 28616 h 444253"/>
                <a:gd name="connsiteX15" fmla="*/ 471055 w 778895"/>
                <a:gd name="connsiteY15" fmla="*/ 56325 h 444253"/>
                <a:gd name="connsiteX16" fmla="*/ 498764 w 778895"/>
                <a:gd name="connsiteY16" fmla="*/ 65562 h 444253"/>
                <a:gd name="connsiteX17" fmla="*/ 517237 w 778895"/>
                <a:gd name="connsiteY17" fmla="*/ 93271 h 444253"/>
                <a:gd name="connsiteX18" fmla="*/ 600364 w 778895"/>
                <a:gd name="connsiteY18" fmla="*/ 157925 h 444253"/>
                <a:gd name="connsiteX19" fmla="*/ 628073 w 778895"/>
                <a:gd name="connsiteY19" fmla="*/ 167162 h 444253"/>
                <a:gd name="connsiteX20" fmla="*/ 729673 w 778895"/>
                <a:gd name="connsiteY20" fmla="*/ 130216 h 444253"/>
                <a:gd name="connsiteX21" fmla="*/ 766619 w 778895"/>
                <a:gd name="connsiteY21" fmla="*/ 74798 h 444253"/>
                <a:gd name="connsiteX22" fmla="*/ 766619 w 778895"/>
                <a:gd name="connsiteY22" fmla="*/ 907 h 444253"/>
                <a:gd name="connsiteX23" fmla="*/ 748146 w 778895"/>
                <a:gd name="connsiteY23" fmla="*/ 28616 h 444253"/>
                <a:gd name="connsiteX24" fmla="*/ 692728 w 778895"/>
                <a:gd name="connsiteY24" fmla="*/ 37853 h 4442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78895" h="444253">
                  <a:moveTo>
                    <a:pt x="0" y="435016"/>
                  </a:moveTo>
                  <a:cubicBezTo>
                    <a:pt x="6158" y="419622"/>
                    <a:pt x="7859" y="401571"/>
                    <a:pt x="18473" y="388834"/>
                  </a:cubicBezTo>
                  <a:cubicBezTo>
                    <a:pt x="34702" y="369359"/>
                    <a:pt x="79161" y="386194"/>
                    <a:pt x="92364" y="388834"/>
                  </a:cubicBezTo>
                  <a:lnTo>
                    <a:pt x="147782" y="425780"/>
                  </a:lnTo>
                  <a:lnTo>
                    <a:pt x="175491" y="444253"/>
                  </a:lnTo>
                  <a:cubicBezTo>
                    <a:pt x="184727" y="438095"/>
                    <a:pt x="195351" y="433629"/>
                    <a:pt x="203200" y="425780"/>
                  </a:cubicBezTo>
                  <a:cubicBezTo>
                    <a:pt x="211049" y="417931"/>
                    <a:pt x="214566" y="406599"/>
                    <a:pt x="221673" y="398071"/>
                  </a:cubicBezTo>
                  <a:cubicBezTo>
                    <a:pt x="230035" y="388036"/>
                    <a:pt x="240146" y="379598"/>
                    <a:pt x="249382" y="370362"/>
                  </a:cubicBezTo>
                  <a:cubicBezTo>
                    <a:pt x="252461" y="361126"/>
                    <a:pt x="254265" y="351361"/>
                    <a:pt x="258619" y="342653"/>
                  </a:cubicBezTo>
                  <a:cubicBezTo>
                    <a:pt x="263583" y="332724"/>
                    <a:pt x="276537" y="326031"/>
                    <a:pt x="277091" y="314944"/>
                  </a:cubicBezTo>
                  <a:cubicBezTo>
                    <a:pt x="279709" y="262579"/>
                    <a:pt x="270934" y="210265"/>
                    <a:pt x="267855" y="157925"/>
                  </a:cubicBezTo>
                  <a:cubicBezTo>
                    <a:pt x="268973" y="151214"/>
                    <a:pt x="276221" y="89959"/>
                    <a:pt x="286328" y="74798"/>
                  </a:cubicBezTo>
                  <a:cubicBezTo>
                    <a:pt x="296541" y="59478"/>
                    <a:pt x="324708" y="37135"/>
                    <a:pt x="341746" y="28616"/>
                  </a:cubicBezTo>
                  <a:cubicBezTo>
                    <a:pt x="350454" y="24262"/>
                    <a:pt x="360219" y="22459"/>
                    <a:pt x="369455" y="19380"/>
                  </a:cubicBezTo>
                  <a:cubicBezTo>
                    <a:pt x="397164" y="22459"/>
                    <a:pt x="426381" y="19088"/>
                    <a:pt x="452582" y="28616"/>
                  </a:cubicBezTo>
                  <a:cubicBezTo>
                    <a:pt x="463014" y="32410"/>
                    <a:pt x="462387" y="49390"/>
                    <a:pt x="471055" y="56325"/>
                  </a:cubicBezTo>
                  <a:cubicBezTo>
                    <a:pt x="478658" y="62407"/>
                    <a:pt x="489528" y="62483"/>
                    <a:pt x="498764" y="65562"/>
                  </a:cubicBezTo>
                  <a:cubicBezTo>
                    <a:pt x="504922" y="74798"/>
                    <a:pt x="510130" y="84743"/>
                    <a:pt x="517237" y="93271"/>
                  </a:cubicBezTo>
                  <a:cubicBezTo>
                    <a:pt x="535629" y="115341"/>
                    <a:pt x="576597" y="150002"/>
                    <a:pt x="600364" y="157925"/>
                  </a:cubicBezTo>
                  <a:lnTo>
                    <a:pt x="628073" y="167162"/>
                  </a:lnTo>
                  <a:cubicBezTo>
                    <a:pt x="693754" y="158951"/>
                    <a:pt x="695553" y="174084"/>
                    <a:pt x="729673" y="130216"/>
                  </a:cubicBezTo>
                  <a:cubicBezTo>
                    <a:pt x="743303" y="112691"/>
                    <a:pt x="766619" y="74798"/>
                    <a:pt x="766619" y="74798"/>
                  </a:cubicBezTo>
                  <a:cubicBezTo>
                    <a:pt x="772650" y="56703"/>
                    <a:pt x="790936" y="17119"/>
                    <a:pt x="766619" y="907"/>
                  </a:cubicBezTo>
                  <a:cubicBezTo>
                    <a:pt x="757383" y="-5251"/>
                    <a:pt x="756814" y="21681"/>
                    <a:pt x="748146" y="28616"/>
                  </a:cubicBezTo>
                  <a:cubicBezTo>
                    <a:pt x="732949" y="40774"/>
                    <a:pt x="709991" y="37853"/>
                    <a:pt x="692728" y="37853"/>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44"/>
            <p:cNvSpPr/>
            <p:nvPr/>
          </p:nvSpPr>
          <p:spPr>
            <a:xfrm>
              <a:off x="6289964" y="2743200"/>
              <a:ext cx="184727" cy="794327"/>
            </a:xfrm>
            <a:custGeom>
              <a:avLst/>
              <a:gdLst>
                <a:gd name="connsiteX0" fmla="*/ 101600 w 184727"/>
                <a:gd name="connsiteY0" fmla="*/ 0 h 794327"/>
                <a:gd name="connsiteX1" fmla="*/ 46181 w 184727"/>
                <a:gd name="connsiteY1" fmla="*/ 92364 h 794327"/>
                <a:gd name="connsiteX2" fmla="*/ 55418 w 184727"/>
                <a:gd name="connsiteY2" fmla="*/ 166255 h 794327"/>
                <a:gd name="connsiteX3" fmla="*/ 92363 w 184727"/>
                <a:gd name="connsiteY3" fmla="*/ 221673 h 794327"/>
                <a:gd name="connsiteX4" fmla="*/ 120072 w 184727"/>
                <a:gd name="connsiteY4" fmla="*/ 230909 h 794327"/>
                <a:gd name="connsiteX5" fmla="*/ 166254 w 184727"/>
                <a:gd name="connsiteY5" fmla="*/ 267855 h 794327"/>
                <a:gd name="connsiteX6" fmla="*/ 184727 w 184727"/>
                <a:gd name="connsiteY6" fmla="*/ 295564 h 794327"/>
                <a:gd name="connsiteX7" fmla="*/ 175491 w 184727"/>
                <a:gd name="connsiteY7" fmla="*/ 406400 h 794327"/>
                <a:gd name="connsiteX8" fmla="*/ 166254 w 184727"/>
                <a:gd name="connsiteY8" fmla="*/ 443345 h 794327"/>
                <a:gd name="connsiteX9" fmla="*/ 138545 w 184727"/>
                <a:gd name="connsiteY9" fmla="*/ 471055 h 794327"/>
                <a:gd name="connsiteX10" fmla="*/ 83127 w 184727"/>
                <a:gd name="connsiteY10" fmla="*/ 508000 h 794327"/>
                <a:gd name="connsiteX11" fmla="*/ 55418 w 184727"/>
                <a:gd name="connsiteY11" fmla="*/ 526473 h 794327"/>
                <a:gd name="connsiteX12" fmla="*/ 27709 w 184727"/>
                <a:gd name="connsiteY12" fmla="*/ 535709 h 794327"/>
                <a:gd name="connsiteX13" fmla="*/ 0 w 184727"/>
                <a:gd name="connsiteY13" fmla="*/ 646545 h 794327"/>
                <a:gd name="connsiteX14" fmla="*/ 18472 w 184727"/>
                <a:gd name="connsiteY14" fmla="*/ 757382 h 794327"/>
                <a:gd name="connsiteX15" fmla="*/ 36945 w 184727"/>
                <a:gd name="connsiteY15" fmla="*/ 794327 h 794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84727" h="794327">
                  <a:moveTo>
                    <a:pt x="101600" y="0"/>
                  </a:moveTo>
                  <a:cubicBezTo>
                    <a:pt x="83127" y="30788"/>
                    <a:pt x="55791" y="57769"/>
                    <a:pt x="46181" y="92364"/>
                  </a:cubicBezTo>
                  <a:cubicBezTo>
                    <a:pt x="39538" y="116280"/>
                    <a:pt x="50978" y="141833"/>
                    <a:pt x="55418" y="166255"/>
                  </a:cubicBezTo>
                  <a:cubicBezTo>
                    <a:pt x="60093" y="191967"/>
                    <a:pt x="69431" y="206385"/>
                    <a:pt x="92363" y="221673"/>
                  </a:cubicBezTo>
                  <a:cubicBezTo>
                    <a:pt x="100464" y="227073"/>
                    <a:pt x="110836" y="227830"/>
                    <a:pt x="120072" y="230909"/>
                  </a:cubicBezTo>
                  <a:cubicBezTo>
                    <a:pt x="173013" y="310319"/>
                    <a:pt x="102520" y="216867"/>
                    <a:pt x="166254" y="267855"/>
                  </a:cubicBezTo>
                  <a:cubicBezTo>
                    <a:pt x="174922" y="274790"/>
                    <a:pt x="178569" y="286328"/>
                    <a:pt x="184727" y="295564"/>
                  </a:cubicBezTo>
                  <a:cubicBezTo>
                    <a:pt x="181648" y="332509"/>
                    <a:pt x="180089" y="369613"/>
                    <a:pt x="175491" y="406400"/>
                  </a:cubicBezTo>
                  <a:cubicBezTo>
                    <a:pt x="173916" y="418996"/>
                    <a:pt x="172552" y="432323"/>
                    <a:pt x="166254" y="443345"/>
                  </a:cubicBezTo>
                  <a:cubicBezTo>
                    <a:pt x="159773" y="454686"/>
                    <a:pt x="148856" y="463035"/>
                    <a:pt x="138545" y="471055"/>
                  </a:cubicBezTo>
                  <a:cubicBezTo>
                    <a:pt x="121020" y="484685"/>
                    <a:pt x="101600" y="495685"/>
                    <a:pt x="83127" y="508000"/>
                  </a:cubicBezTo>
                  <a:cubicBezTo>
                    <a:pt x="73891" y="514158"/>
                    <a:pt x="65949" y="522963"/>
                    <a:pt x="55418" y="526473"/>
                  </a:cubicBezTo>
                  <a:lnTo>
                    <a:pt x="27709" y="535709"/>
                  </a:lnTo>
                  <a:cubicBezTo>
                    <a:pt x="3314" y="608893"/>
                    <a:pt x="12437" y="571920"/>
                    <a:pt x="0" y="646545"/>
                  </a:cubicBezTo>
                  <a:cubicBezTo>
                    <a:pt x="5212" y="683033"/>
                    <a:pt x="9469" y="721371"/>
                    <a:pt x="18472" y="757382"/>
                  </a:cubicBezTo>
                  <a:cubicBezTo>
                    <a:pt x="25547" y="785683"/>
                    <a:pt x="22407" y="779789"/>
                    <a:pt x="36945" y="794327"/>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p:nvPr/>
          </p:nvSpPr>
          <p:spPr>
            <a:xfrm>
              <a:off x="6594128" y="2927927"/>
              <a:ext cx="250261" cy="508000"/>
            </a:xfrm>
            <a:custGeom>
              <a:avLst/>
              <a:gdLst>
                <a:gd name="connsiteX0" fmla="*/ 74527 w 250261"/>
                <a:gd name="connsiteY0" fmla="*/ 0 h 508000"/>
                <a:gd name="connsiteX1" fmla="*/ 83763 w 250261"/>
                <a:gd name="connsiteY1" fmla="*/ 193964 h 508000"/>
                <a:gd name="connsiteX2" fmla="*/ 92999 w 250261"/>
                <a:gd name="connsiteY2" fmla="*/ 221673 h 508000"/>
                <a:gd name="connsiteX3" fmla="*/ 65290 w 250261"/>
                <a:gd name="connsiteY3" fmla="*/ 295564 h 508000"/>
                <a:gd name="connsiteX4" fmla="*/ 37581 w 250261"/>
                <a:gd name="connsiteY4" fmla="*/ 304800 h 508000"/>
                <a:gd name="connsiteX5" fmla="*/ 28345 w 250261"/>
                <a:gd name="connsiteY5" fmla="*/ 332509 h 508000"/>
                <a:gd name="connsiteX6" fmla="*/ 636 w 250261"/>
                <a:gd name="connsiteY6" fmla="*/ 350982 h 508000"/>
                <a:gd name="connsiteX7" fmla="*/ 19108 w 250261"/>
                <a:gd name="connsiteY7" fmla="*/ 480291 h 508000"/>
                <a:gd name="connsiteX8" fmla="*/ 37581 w 250261"/>
                <a:gd name="connsiteY8" fmla="*/ 508000 h 508000"/>
                <a:gd name="connsiteX9" fmla="*/ 83763 w 250261"/>
                <a:gd name="connsiteY9" fmla="*/ 498764 h 508000"/>
                <a:gd name="connsiteX10" fmla="*/ 129945 w 250261"/>
                <a:gd name="connsiteY10" fmla="*/ 415637 h 508000"/>
                <a:gd name="connsiteX11" fmla="*/ 157654 w 250261"/>
                <a:gd name="connsiteY11" fmla="*/ 387928 h 508000"/>
                <a:gd name="connsiteX12" fmla="*/ 176127 w 250261"/>
                <a:gd name="connsiteY12" fmla="*/ 332509 h 508000"/>
                <a:gd name="connsiteX13" fmla="*/ 185363 w 250261"/>
                <a:gd name="connsiteY13" fmla="*/ 304800 h 508000"/>
                <a:gd name="connsiteX14" fmla="*/ 213072 w 250261"/>
                <a:gd name="connsiteY14" fmla="*/ 286328 h 508000"/>
                <a:gd name="connsiteX15" fmla="*/ 222308 w 250261"/>
                <a:gd name="connsiteY15" fmla="*/ 258618 h 508000"/>
                <a:gd name="connsiteX16" fmla="*/ 240781 w 250261"/>
                <a:gd name="connsiteY16" fmla="*/ 230909 h 508000"/>
                <a:gd name="connsiteX17" fmla="*/ 250017 w 250261"/>
                <a:gd name="connsiteY17" fmla="*/ 110837 h 50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50261" h="508000">
                  <a:moveTo>
                    <a:pt x="74527" y="0"/>
                  </a:moveTo>
                  <a:cubicBezTo>
                    <a:pt x="77606" y="64655"/>
                    <a:pt x="78388" y="129460"/>
                    <a:pt x="83763" y="193964"/>
                  </a:cubicBezTo>
                  <a:cubicBezTo>
                    <a:pt x="84571" y="203666"/>
                    <a:pt x="92999" y="211937"/>
                    <a:pt x="92999" y="221673"/>
                  </a:cubicBezTo>
                  <a:cubicBezTo>
                    <a:pt x="92999" y="242702"/>
                    <a:pt x="84401" y="280275"/>
                    <a:pt x="65290" y="295564"/>
                  </a:cubicBezTo>
                  <a:cubicBezTo>
                    <a:pt x="57687" y="301646"/>
                    <a:pt x="46817" y="301721"/>
                    <a:pt x="37581" y="304800"/>
                  </a:cubicBezTo>
                  <a:cubicBezTo>
                    <a:pt x="34502" y="314036"/>
                    <a:pt x="34427" y="324906"/>
                    <a:pt x="28345" y="332509"/>
                  </a:cubicBezTo>
                  <a:cubicBezTo>
                    <a:pt x="21410" y="341177"/>
                    <a:pt x="2324" y="340010"/>
                    <a:pt x="636" y="350982"/>
                  </a:cubicBezTo>
                  <a:cubicBezTo>
                    <a:pt x="-1862" y="367219"/>
                    <a:pt x="2730" y="447536"/>
                    <a:pt x="19108" y="480291"/>
                  </a:cubicBezTo>
                  <a:cubicBezTo>
                    <a:pt x="24072" y="490220"/>
                    <a:pt x="31423" y="498764"/>
                    <a:pt x="37581" y="508000"/>
                  </a:cubicBezTo>
                  <a:cubicBezTo>
                    <a:pt x="52975" y="504921"/>
                    <a:pt x="71371" y="508402"/>
                    <a:pt x="83763" y="498764"/>
                  </a:cubicBezTo>
                  <a:cubicBezTo>
                    <a:pt x="160753" y="438883"/>
                    <a:pt x="98494" y="462812"/>
                    <a:pt x="129945" y="415637"/>
                  </a:cubicBezTo>
                  <a:cubicBezTo>
                    <a:pt x="137191" y="404769"/>
                    <a:pt x="148418" y="397164"/>
                    <a:pt x="157654" y="387928"/>
                  </a:cubicBezTo>
                  <a:lnTo>
                    <a:pt x="176127" y="332509"/>
                  </a:lnTo>
                  <a:cubicBezTo>
                    <a:pt x="179206" y="323273"/>
                    <a:pt x="177262" y="310200"/>
                    <a:pt x="185363" y="304800"/>
                  </a:cubicBezTo>
                  <a:lnTo>
                    <a:pt x="213072" y="286328"/>
                  </a:lnTo>
                  <a:cubicBezTo>
                    <a:pt x="216151" y="277091"/>
                    <a:pt x="217954" y="267326"/>
                    <a:pt x="222308" y="258618"/>
                  </a:cubicBezTo>
                  <a:cubicBezTo>
                    <a:pt x="227272" y="248689"/>
                    <a:pt x="237591" y="241542"/>
                    <a:pt x="240781" y="230909"/>
                  </a:cubicBezTo>
                  <a:cubicBezTo>
                    <a:pt x="252629" y="191415"/>
                    <a:pt x="250017" y="151159"/>
                    <a:pt x="250017" y="110837"/>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47"/>
            <p:cNvSpPr/>
            <p:nvPr/>
          </p:nvSpPr>
          <p:spPr>
            <a:xfrm>
              <a:off x="7026016" y="1348509"/>
              <a:ext cx="566275" cy="304800"/>
            </a:xfrm>
            <a:custGeom>
              <a:avLst/>
              <a:gdLst>
                <a:gd name="connsiteX0" fmla="*/ 316893 w 566275"/>
                <a:gd name="connsiteY0" fmla="*/ 304800 h 304800"/>
                <a:gd name="connsiteX1" fmla="*/ 270711 w 566275"/>
                <a:gd name="connsiteY1" fmla="*/ 295564 h 304800"/>
                <a:gd name="connsiteX2" fmla="*/ 215293 w 566275"/>
                <a:gd name="connsiteY2" fmla="*/ 277091 h 304800"/>
                <a:gd name="connsiteX3" fmla="*/ 76748 w 566275"/>
                <a:gd name="connsiteY3" fmla="*/ 277091 h 304800"/>
                <a:gd name="connsiteX4" fmla="*/ 21329 w 566275"/>
                <a:gd name="connsiteY4" fmla="*/ 230909 h 304800"/>
                <a:gd name="connsiteX5" fmla="*/ 12093 w 566275"/>
                <a:gd name="connsiteY5" fmla="*/ 55418 h 304800"/>
                <a:gd name="connsiteX6" fmla="*/ 21329 w 566275"/>
                <a:gd name="connsiteY6" fmla="*/ 27709 h 304800"/>
                <a:gd name="connsiteX7" fmla="*/ 76748 w 566275"/>
                <a:gd name="connsiteY7" fmla="*/ 0 h 304800"/>
                <a:gd name="connsiteX8" fmla="*/ 159875 w 566275"/>
                <a:gd name="connsiteY8" fmla="*/ 9236 h 304800"/>
                <a:gd name="connsiteX9" fmla="*/ 178348 w 566275"/>
                <a:gd name="connsiteY9" fmla="*/ 36946 h 304800"/>
                <a:gd name="connsiteX10" fmla="*/ 206057 w 566275"/>
                <a:gd name="connsiteY10" fmla="*/ 46182 h 304800"/>
                <a:gd name="connsiteX11" fmla="*/ 252239 w 566275"/>
                <a:gd name="connsiteY11" fmla="*/ 101600 h 304800"/>
                <a:gd name="connsiteX12" fmla="*/ 307657 w 566275"/>
                <a:gd name="connsiteY12" fmla="*/ 120073 h 304800"/>
                <a:gd name="connsiteX13" fmla="*/ 418493 w 566275"/>
                <a:gd name="connsiteY13" fmla="*/ 101600 h 304800"/>
                <a:gd name="connsiteX14" fmla="*/ 446202 w 566275"/>
                <a:gd name="connsiteY14" fmla="*/ 83127 h 304800"/>
                <a:gd name="connsiteX15" fmla="*/ 501620 w 566275"/>
                <a:gd name="connsiteY15" fmla="*/ 64655 h 304800"/>
                <a:gd name="connsiteX16" fmla="*/ 529329 w 566275"/>
                <a:gd name="connsiteY16" fmla="*/ 73891 h 304800"/>
                <a:gd name="connsiteX17" fmla="*/ 566275 w 566275"/>
                <a:gd name="connsiteY17" fmla="*/ 101600 h 30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66275" h="304800">
                  <a:moveTo>
                    <a:pt x="316893" y="304800"/>
                  </a:moveTo>
                  <a:cubicBezTo>
                    <a:pt x="301499" y="301721"/>
                    <a:pt x="285857" y="299695"/>
                    <a:pt x="270711" y="295564"/>
                  </a:cubicBezTo>
                  <a:cubicBezTo>
                    <a:pt x="251925" y="290441"/>
                    <a:pt x="215293" y="277091"/>
                    <a:pt x="215293" y="277091"/>
                  </a:cubicBezTo>
                  <a:cubicBezTo>
                    <a:pt x="156690" y="291741"/>
                    <a:pt x="160631" y="295066"/>
                    <a:pt x="76748" y="277091"/>
                  </a:cubicBezTo>
                  <a:cubicBezTo>
                    <a:pt x="60383" y="273584"/>
                    <a:pt x="30750" y="240330"/>
                    <a:pt x="21329" y="230909"/>
                  </a:cubicBezTo>
                  <a:cubicBezTo>
                    <a:pt x="-7471" y="144506"/>
                    <a:pt x="-3513" y="180274"/>
                    <a:pt x="12093" y="55418"/>
                  </a:cubicBezTo>
                  <a:cubicBezTo>
                    <a:pt x="13301" y="45757"/>
                    <a:pt x="15247" y="35311"/>
                    <a:pt x="21329" y="27709"/>
                  </a:cubicBezTo>
                  <a:cubicBezTo>
                    <a:pt x="34351" y="11432"/>
                    <a:pt x="58494" y="6084"/>
                    <a:pt x="76748" y="0"/>
                  </a:cubicBezTo>
                  <a:cubicBezTo>
                    <a:pt x="104457" y="3079"/>
                    <a:pt x="133674" y="-292"/>
                    <a:pt x="159875" y="9236"/>
                  </a:cubicBezTo>
                  <a:cubicBezTo>
                    <a:pt x="170308" y="13030"/>
                    <a:pt x="169680" y="30011"/>
                    <a:pt x="178348" y="36946"/>
                  </a:cubicBezTo>
                  <a:cubicBezTo>
                    <a:pt x="185950" y="43028"/>
                    <a:pt x="196821" y="43103"/>
                    <a:pt x="206057" y="46182"/>
                  </a:cubicBezTo>
                  <a:cubicBezTo>
                    <a:pt x="217556" y="63431"/>
                    <a:pt x="233411" y="91140"/>
                    <a:pt x="252239" y="101600"/>
                  </a:cubicBezTo>
                  <a:cubicBezTo>
                    <a:pt x="269261" y="111056"/>
                    <a:pt x="307657" y="120073"/>
                    <a:pt x="307657" y="120073"/>
                  </a:cubicBezTo>
                  <a:cubicBezTo>
                    <a:pt x="333989" y="117147"/>
                    <a:pt x="387548" y="117073"/>
                    <a:pt x="418493" y="101600"/>
                  </a:cubicBezTo>
                  <a:cubicBezTo>
                    <a:pt x="428422" y="96636"/>
                    <a:pt x="436058" y="87635"/>
                    <a:pt x="446202" y="83127"/>
                  </a:cubicBezTo>
                  <a:cubicBezTo>
                    <a:pt x="463996" y="75219"/>
                    <a:pt x="501620" y="64655"/>
                    <a:pt x="501620" y="64655"/>
                  </a:cubicBezTo>
                  <a:cubicBezTo>
                    <a:pt x="510856" y="67734"/>
                    <a:pt x="521228" y="68491"/>
                    <a:pt x="529329" y="73891"/>
                  </a:cubicBezTo>
                  <a:cubicBezTo>
                    <a:pt x="574159" y="103777"/>
                    <a:pt x="540455" y="101600"/>
                    <a:pt x="566275" y="101600"/>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49"/>
            <p:cNvSpPr/>
            <p:nvPr/>
          </p:nvSpPr>
          <p:spPr>
            <a:xfrm>
              <a:off x="7407564" y="1099127"/>
              <a:ext cx="332509" cy="250318"/>
            </a:xfrm>
            <a:custGeom>
              <a:avLst/>
              <a:gdLst>
                <a:gd name="connsiteX0" fmla="*/ 332509 w 332509"/>
                <a:gd name="connsiteY0" fmla="*/ 240146 h 250318"/>
                <a:gd name="connsiteX1" fmla="*/ 286327 w 332509"/>
                <a:gd name="connsiteY1" fmla="*/ 230909 h 250318"/>
                <a:gd name="connsiteX2" fmla="*/ 258618 w 332509"/>
                <a:gd name="connsiteY2" fmla="*/ 221673 h 250318"/>
                <a:gd name="connsiteX3" fmla="*/ 193963 w 332509"/>
                <a:gd name="connsiteY3" fmla="*/ 230909 h 250318"/>
                <a:gd name="connsiteX4" fmla="*/ 46181 w 332509"/>
                <a:gd name="connsiteY4" fmla="*/ 240146 h 250318"/>
                <a:gd name="connsiteX5" fmla="*/ 0 w 332509"/>
                <a:gd name="connsiteY5" fmla="*/ 157018 h 250318"/>
                <a:gd name="connsiteX6" fmla="*/ 9236 w 332509"/>
                <a:gd name="connsiteY6" fmla="*/ 101600 h 250318"/>
                <a:gd name="connsiteX7" fmla="*/ 18472 w 332509"/>
                <a:gd name="connsiteY7" fmla="*/ 73891 h 250318"/>
                <a:gd name="connsiteX8" fmla="*/ 64654 w 332509"/>
                <a:gd name="connsiteY8" fmla="*/ 18473 h 250318"/>
                <a:gd name="connsiteX9" fmla="*/ 92363 w 332509"/>
                <a:gd name="connsiteY9" fmla="*/ 0 h 250318"/>
                <a:gd name="connsiteX10" fmla="*/ 129309 w 332509"/>
                <a:gd name="connsiteY10" fmla="*/ 9237 h 250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32509" h="250318">
                  <a:moveTo>
                    <a:pt x="332509" y="240146"/>
                  </a:moveTo>
                  <a:cubicBezTo>
                    <a:pt x="317115" y="237067"/>
                    <a:pt x="301557" y="234717"/>
                    <a:pt x="286327" y="230909"/>
                  </a:cubicBezTo>
                  <a:cubicBezTo>
                    <a:pt x="276882" y="228548"/>
                    <a:pt x="268354" y="221673"/>
                    <a:pt x="258618" y="221673"/>
                  </a:cubicBezTo>
                  <a:cubicBezTo>
                    <a:pt x="236848" y="221673"/>
                    <a:pt x="215515" y="227830"/>
                    <a:pt x="193963" y="230909"/>
                  </a:cubicBezTo>
                  <a:cubicBezTo>
                    <a:pt x="109191" y="259167"/>
                    <a:pt x="157920" y="251319"/>
                    <a:pt x="46181" y="240146"/>
                  </a:cubicBezTo>
                  <a:cubicBezTo>
                    <a:pt x="3835" y="176627"/>
                    <a:pt x="16256" y="205790"/>
                    <a:pt x="0" y="157018"/>
                  </a:cubicBezTo>
                  <a:cubicBezTo>
                    <a:pt x="3079" y="138545"/>
                    <a:pt x="5174" y="119882"/>
                    <a:pt x="9236" y="101600"/>
                  </a:cubicBezTo>
                  <a:cubicBezTo>
                    <a:pt x="11348" y="92096"/>
                    <a:pt x="14118" y="82599"/>
                    <a:pt x="18472" y="73891"/>
                  </a:cubicBezTo>
                  <a:cubicBezTo>
                    <a:pt x="28851" y="53133"/>
                    <a:pt x="47146" y="33063"/>
                    <a:pt x="64654" y="18473"/>
                  </a:cubicBezTo>
                  <a:cubicBezTo>
                    <a:pt x="73182" y="11366"/>
                    <a:pt x="83127" y="6158"/>
                    <a:pt x="92363" y="0"/>
                  </a:cubicBezTo>
                  <a:cubicBezTo>
                    <a:pt x="122993" y="10211"/>
                    <a:pt x="110336" y="9237"/>
                    <a:pt x="129309" y="9237"/>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50"/>
            <p:cNvSpPr/>
            <p:nvPr/>
          </p:nvSpPr>
          <p:spPr>
            <a:xfrm>
              <a:off x="7934036" y="1099114"/>
              <a:ext cx="692763" cy="304813"/>
            </a:xfrm>
            <a:custGeom>
              <a:avLst/>
              <a:gdLst>
                <a:gd name="connsiteX0" fmla="*/ 0 w 692763"/>
                <a:gd name="connsiteY0" fmla="*/ 304813 h 304813"/>
                <a:gd name="connsiteX1" fmla="*/ 332509 w 692763"/>
                <a:gd name="connsiteY1" fmla="*/ 9250 h 304813"/>
                <a:gd name="connsiteX2" fmla="*/ 360219 w 692763"/>
                <a:gd name="connsiteY2" fmla="*/ 27722 h 304813"/>
                <a:gd name="connsiteX3" fmla="*/ 406400 w 692763"/>
                <a:gd name="connsiteY3" fmla="*/ 110850 h 304813"/>
                <a:gd name="connsiteX4" fmla="*/ 424873 w 692763"/>
                <a:gd name="connsiteY4" fmla="*/ 138559 h 304813"/>
                <a:gd name="connsiteX5" fmla="*/ 452582 w 692763"/>
                <a:gd name="connsiteY5" fmla="*/ 147795 h 304813"/>
                <a:gd name="connsiteX6" fmla="*/ 480291 w 692763"/>
                <a:gd name="connsiteY6" fmla="*/ 166268 h 304813"/>
                <a:gd name="connsiteX7" fmla="*/ 508000 w 692763"/>
                <a:gd name="connsiteY7" fmla="*/ 193977 h 304813"/>
                <a:gd name="connsiteX8" fmla="*/ 535709 w 692763"/>
                <a:gd name="connsiteY8" fmla="*/ 203213 h 304813"/>
                <a:gd name="connsiteX9" fmla="*/ 618837 w 692763"/>
                <a:gd name="connsiteY9" fmla="*/ 193977 h 304813"/>
                <a:gd name="connsiteX10" fmla="*/ 674255 w 692763"/>
                <a:gd name="connsiteY10" fmla="*/ 157031 h 304813"/>
                <a:gd name="connsiteX11" fmla="*/ 692728 w 692763"/>
                <a:gd name="connsiteY11" fmla="*/ 120086 h 3048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92763" h="304813">
                  <a:moveTo>
                    <a:pt x="0" y="304813"/>
                  </a:moveTo>
                  <a:cubicBezTo>
                    <a:pt x="99689" y="198693"/>
                    <a:pt x="171866" y="-50991"/>
                    <a:pt x="332509" y="9250"/>
                  </a:cubicBezTo>
                  <a:cubicBezTo>
                    <a:pt x="342903" y="13148"/>
                    <a:pt x="350982" y="21565"/>
                    <a:pt x="360219" y="27722"/>
                  </a:cubicBezTo>
                  <a:cubicBezTo>
                    <a:pt x="376475" y="76493"/>
                    <a:pt x="364055" y="47332"/>
                    <a:pt x="406400" y="110850"/>
                  </a:cubicBezTo>
                  <a:cubicBezTo>
                    <a:pt x="412558" y="120086"/>
                    <a:pt x="414342" y="135049"/>
                    <a:pt x="424873" y="138559"/>
                  </a:cubicBezTo>
                  <a:lnTo>
                    <a:pt x="452582" y="147795"/>
                  </a:lnTo>
                  <a:cubicBezTo>
                    <a:pt x="461818" y="153953"/>
                    <a:pt x="471763" y="159161"/>
                    <a:pt x="480291" y="166268"/>
                  </a:cubicBezTo>
                  <a:cubicBezTo>
                    <a:pt x="490326" y="174630"/>
                    <a:pt x="497132" y="186731"/>
                    <a:pt x="508000" y="193977"/>
                  </a:cubicBezTo>
                  <a:cubicBezTo>
                    <a:pt x="516101" y="199377"/>
                    <a:pt x="526473" y="200134"/>
                    <a:pt x="535709" y="203213"/>
                  </a:cubicBezTo>
                  <a:cubicBezTo>
                    <a:pt x="563418" y="200134"/>
                    <a:pt x="592388" y="202793"/>
                    <a:pt x="618837" y="193977"/>
                  </a:cubicBezTo>
                  <a:cubicBezTo>
                    <a:pt x="639899" y="186956"/>
                    <a:pt x="674255" y="157031"/>
                    <a:pt x="674255" y="157031"/>
                  </a:cubicBezTo>
                  <a:cubicBezTo>
                    <a:pt x="694436" y="126760"/>
                    <a:pt x="692728" y="140423"/>
                    <a:pt x="692728" y="120086"/>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51"/>
            <p:cNvSpPr/>
            <p:nvPr/>
          </p:nvSpPr>
          <p:spPr>
            <a:xfrm>
              <a:off x="8044873" y="1560945"/>
              <a:ext cx="452582" cy="360219"/>
            </a:xfrm>
            <a:custGeom>
              <a:avLst/>
              <a:gdLst>
                <a:gd name="connsiteX0" fmla="*/ 0 w 452582"/>
                <a:gd name="connsiteY0" fmla="*/ 0 h 360219"/>
                <a:gd name="connsiteX1" fmla="*/ 138545 w 452582"/>
                <a:gd name="connsiteY1" fmla="*/ 9237 h 360219"/>
                <a:gd name="connsiteX2" fmla="*/ 157018 w 452582"/>
                <a:gd name="connsiteY2" fmla="*/ 36946 h 360219"/>
                <a:gd name="connsiteX3" fmla="*/ 184727 w 452582"/>
                <a:gd name="connsiteY3" fmla="*/ 55419 h 360219"/>
                <a:gd name="connsiteX4" fmla="*/ 203200 w 452582"/>
                <a:gd name="connsiteY4" fmla="*/ 83128 h 360219"/>
                <a:gd name="connsiteX5" fmla="*/ 387927 w 452582"/>
                <a:gd name="connsiteY5" fmla="*/ 110837 h 360219"/>
                <a:gd name="connsiteX6" fmla="*/ 424872 w 452582"/>
                <a:gd name="connsiteY6" fmla="*/ 166255 h 360219"/>
                <a:gd name="connsiteX7" fmla="*/ 443345 w 452582"/>
                <a:gd name="connsiteY7" fmla="*/ 193964 h 360219"/>
                <a:gd name="connsiteX8" fmla="*/ 452582 w 452582"/>
                <a:gd name="connsiteY8" fmla="*/ 221673 h 360219"/>
                <a:gd name="connsiteX9" fmla="*/ 434109 w 452582"/>
                <a:gd name="connsiteY9" fmla="*/ 332510 h 360219"/>
                <a:gd name="connsiteX10" fmla="*/ 415636 w 452582"/>
                <a:gd name="connsiteY10" fmla="*/ 360219 h 360219"/>
                <a:gd name="connsiteX11" fmla="*/ 314036 w 452582"/>
                <a:gd name="connsiteY11" fmla="*/ 350982 h 360219"/>
                <a:gd name="connsiteX12" fmla="*/ 258618 w 452582"/>
                <a:gd name="connsiteY12" fmla="*/ 314037 h 360219"/>
                <a:gd name="connsiteX13" fmla="*/ 175491 w 452582"/>
                <a:gd name="connsiteY13" fmla="*/ 258619 h 360219"/>
                <a:gd name="connsiteX14" fmla="*/ 147782 w 452582"/>
                <a:gd name="connsiteY14" fmla="*/ 240146 h 360219"/>
                <a:gd name="connsiteX15" fmla="*/ 64654 w 452582"/>
                <a:gd name="connsiteY15" fmla="*/ 212437 h 360219"/>
                <a:gd name="connsiteX16" fmla="*/ 36945 w 452582"/>
                <a:gd name="connsiteY16" fmla="*/ 203200 h 360219"/>
                <a:gd name="connsiteX17" fmla="*/ 36945 w 452582"/>
                <a:gd name="connsiteY17" fmla="*/ 193964 h 360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52582" h="360219">
                  <a:moveTo>
                    <a:pt x="0" y="0"/>
                  </a:moveTo>
                  <a:cubicBezTo>
                    <a:pt x="46182" y="3079"/>
                    <a:pt x="93491" y="-1364"/>
                    <a:pt x="138545" y="9237"/>
                  </a:cubicBezTo>
                  <a:cubicBezTo>
                    <a:pt x="149351" y="11780"/>
                    <a:pt x="149169" y="29097"/>
                    <a:pt x="157018" y="36946"/>
                  </a:cubicBezTo>
                  <a:cubicBezTo>
                    <a:pt x="164867" y="44795"/>
                    <a:pt x="175491" y="49261"/>
                    <a:pt x="184727" y="55419"/>
                  </a:cubicBezTo>
                  <a:cubicBezTo>
                    <a:pt x="190885" y="64655"/>
                    <a:pt x="193787" y="77245"/>
                    <a:pt x="203200" y="83128"/>
                  </a:cubicBezTo>
                  <a:cubicBezTo>
                    <a:pt x="248813" y="111636"/>
                    <a:pt x="351934" y="108266"/>
                    <a:pt x="387927" y="110837"/>
                  </a:cubicBezTo>
                  <a:lnTo>
                    <a:pt x="424872" y="166255"/>
                  </a:lnTo>
                  <a:cubicBezTo>
                    <a:pt x="431030" y="175491"/>
                    <a:pt x="439834" y="183433"/>
                    <a:pt x="443345" y="193964"/>
                  </a:cubicBezTo>
                  <a:lnTo>
                    <a:pt x="452582" y="221673"/>
                  </a:lnTo>
                  <a:cubicBezTo>
                    <a:pt x="449656" y="248003"/>
                    <a:pt x="449581" y="301565"/>
                    <a:pt x="434109" y="332510"/>
                  </a:cubicBezTo>
                  <a:cubicBezTo>
                    <a:pt x="429145" y="342439"/>
                    <a:pt x="421794" y="350983"/>
                    <a:pt x="415636" y="360219"/>
                  </a:cubicBezTo>
                  <a:cubicBezTo>
                    <a:pt x="381769" y="357140"/>
                    <a:pt x="346660" y="360577"/>
                    <a:pt x="314036" y="350982"/>
                  </a:cubicBezTo>
                  <a:cubicBezTo>
                    <a:pt x="292737" y="344718"/>
                    <a:pt x="277091" y="326352"/>
                    <a:pt x="258618" y="314037"/>
                  </a:cubicBezTo>
                  <a:lnTo>
                    <a:pt x="175491" y="258619"/>
                  </a:lnTo>
                  <a:cubicBezTo>
                    <a:pt x="166255" y="252461"/>
                    <a:pt x="158313" y="243656"/>
                    <a:pt x="147782" y="240146"/>
                  </a:cubicBezTo>
                  <a:lnTo>
                    <a:pt x="64654" y="212437"/>
                  </a:lnTo>
                  <a:lnTo>
                    <a:pt x="36945" y="203200"/>
                  </a:lnTo>
                  <a:cubicBezTo>
                    <a:pt x="13641" y="168245"/>
                    <a:pt x="10623" y="167642"/>
                    <a:pt x="36945" y="193964"/>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52"/>
            <p:cNvSpPr/>
            <p:nvPr/>
          </p:nvSpPr>
          <p:spPr>
            <a:xfrm>
              <a:off x="7860145" y="1884218"/>
              <a:ext cx="549124" cy="665053"/>
            </a:xfrm>
            <a:custGeom>
              <a:avLst/>
              <a:gdLst>
                <a:gd name="connsiteX0" fmla="*/ 0 w 549124"/>
                <a:gd name="connsiteY0" fmla="*/ 0 h 665053"/>
                <a:gd name="connsiteX1" fmla="*/ 221673 w 549124"/>
                <a:gd name="connsiteY1" fmla="*/ 193964 h 665053"/>
                <a:gd name="connsiteX2" fmla="*/ 332510 w 549124"/>
                <a:gd name="connsiteY2" fmla="*/ 203200 h 665053"/>
                <a:gd name="connsiteX3" fmla="*/ 406400 w 549124"/>
                <a:gd name="connsiteY3" fmla="*/ 221673 h 665053"/>
                <a:gd name="connsiteX4" fmla="*/ 461819 w 549124"/>
                <a:gd name="connsiteY4" fmla="*/ 258618 h 665053"/>
                <a:gd name="connsiteX5" fmla="*/ 517237 w 549124"/>
                <a:gd name="connsiteY5" fmla="*/ 304800 h 665053"/>
                <a:gd name="connsiteX6" fmla="*/ 526473 w 549124"/>
                <a:gd name="connsiteY6" fmla="*/ 637309 h 665053"/>
                <a:gd name="connsiteX7" fmla="*/ 489528 w 549124"/>
                <a:gd name="connsiteY7" fmla="*/ 665018 h 665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9124" h="665053">
                  <a:moveTo>
                    <a:pt x="0" y="0"/>
                  </a:moveTo>
                  <a:cubicBezTo>
                    <a:pt x="73891" y="64655"/>
                    <a:pt x="137894" y="142766"/>
                    <a:pt x="221673" y="193964"/>
                  </a:cubicBezTo>
                  <a:cubicBezTo>
                    <a:pt x="253307" y="213296"/>
                    <a:pt x="295690" y="198868"/>
                    <a:pt x="332510" y="203200"/>
                  </a:cubicBezTo>
                  <a:cubicBezTo>
                    <a:pt x="366955" y="207252"/>
                    <a:pt x="376997" y="211872"/>
                    <a:pt x="406400" y="221673"/>
                  </a:cubicBezTo>
                  <a:cubicBezTo>
                    <a:pt x="424873" y="233988"/>
                    <a:pt x="446120" y="242919"/>
                    <a:pt x="461819" y="258618"/>
                  </a:cubicBezTo>
                  <a:cubicBezTo>
                    <a:pt x="497377" y="294176"/>
                    <a:pt x="478660" y="279081"/>
                    <a:pt x="517237" y="304800"/>
                  </a:cubicBezTo>
                  <a:cubicBezTo>
                    <a:pt x="560908" y="435810"/>
                    <a:pt x="555470" y="398089"/>
                    <a:pt x="526473" y="637309"/>
                  </a:cubicBezTo>
                  <a:cubicBezTo>
                    <a:pt x="522850" y="667195"/>
                    <a:pt x="505636" y="665018"/>
                    <a:pt x="489528" y="665018"/>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53"/>
            <p:cNvSpPr/>
            <p:nvPr/>
          </p:nvSpPr>
          <p:spPr>
            <a:xfrm>
              <a:off x="7477438" y="2161309"/>
              <a:ext cx="465835" cy="452582"/>
            </a:xfrm>
            <a:custGeom>
              <a:avLst/>
              <a:gdLst>
                <a:gd name="connsiteX0" fmla="*/ 465835 w 465835"/>
                <a:gd name="connsiteY0" fmla="*/ 452582 h 452582"/>
                <a:gd name="connsiteX1" fmla="*/ 438126 w 465835"/>
                <a:gd name="connsiteY1" fmla="*/ 323273 h 452582"/>
                <a:gd name="connsiteX2" fmla="*/ 410417 w 465835"/>
                <a:gd name="connsiteY2" fmla="*/ 304800 h 452582"/>
                <a:gd name="connsiteX3" fmla="*/ 354998 w 465835"/>
                <a:gd name="connsiteY3" fmla="*/ 286327 h 452582"/>
                <a:gd name="connsiteX4" fmla="*/ 225689 w 465835"/>
                <a:gd name="connsiteY4" fmla="*/ 304800 h 452582"/>
                <a:gd name="connsiteX5" fmla="*/ 197980 w 465835"/>
                <a:gd name="connsiteY5" fmla="*/ 323273 h 452582"/>
                <a:gd name="connsiteX6" fmla="*/ 142562 w 465835"/>
                <a:gd name="connsiteY6" fmla="*/ 341746 h 452582"/>
                <a:gd name="connsiteX7" fmla="*/ 114853 w 465835"/>
                <a:gd name="connsiteY7" fmla="*/ 350982 h 452582"/>
                <a:gd name="connsiteX8" fmla="*/ 31726 w 465835"/>
                <a:gd name="connsiteY8" fmla="*/ 286327 h 452582"/>
                <a:gd name="connsiteX9" fmla="*/ 13253 w 465835"/>
                <a:gd name="connsiteY9" fmla="*/ 258618 h 452582"/>
                <a:gd name="connsiteX10" fmla="*/ 13253 w 465835"/>
                <a:gd name="connsiteY10" fmla="*/ 147782 h 452582"/>
                <a:gd name="connsiteX11" fmla="*/ 40962 w 465835"/>
                <a:gd name="connsiteY11" fmla="*/ 120073 h 452582"/>
                <a:gd name="connsiteX12" fmla="*/ 77907 w 465835"/>
                <a:gd name="connsiteY12" fmla="*/ 73891 h 452582"/>
                <a:gd name="connsiteX13" fmla="*/ 133326 w 465835"/>
                <a:gd name="connsiteY13" fmla="*/ 55418 h 452582"/>
                <a:gd name="connsiteX14" fmla="*/ 216453 w 465835"/>
                <a:gd name="connsiteY14" fmla="*/ 9236 h 452582"/>
                <a:gd name="connsiteX15" fmla="*/ 244162 w 465835"/>
                <a:gd name="connsiteY15" fmla="*/ 0 h 452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5835" h="452582">
                  <a:moveTo>
                    <a:pt x="465835" y="452582"/>
                  </a:moveTo>
                  <a:cubicBezTo>
                    <a:pt x="461312" y="402838"/>
                    <a:pt x="473594" y="358742"/>
                    <a:pt x="438126" y="323273"/>
                  </a:cubicBezTo>
                  <a:cubicBezTo>
                    <a:pt x="430277" y="315423"/>
                    <a:pt x="420561" y="309308"/>
                    <a:pt x="410417" y="304800"/>
                  </a:cubicBezTo>
                  <a:cubicBezTo>
                    <a:pt x="392623" y="296892"/>
                    <a:pt x="354998" y="286327"/>
                    <a:pt x="354998" y="286327"/>
                  </a:cubicBezTo>
                  <a:cubicBezTo>
                    <a:pt x="338717" y="287955"/>
                    <a:pt x="256256" y="291700"/>
                    <a:pt x="225689" y="304800"/>
                  </a:cubicBezTo>
                  <a:cubicBezTo>
                    <a:pt x="215486" y="309173"/>
                    <a:pt x="208124" y="318764"/>
                    <a:pt x="197980" y="323273"/>
                  </a:cubicBezTo>
                  <a:cubicBezTo>
                    <a:pt x="180186" y="331181"/>
                    <a:pt x="161035" y="335588"/>
                    <a:pt x="142562" y="341746"/>
                  </a:cubicBezTo>
                  <a:lnTo>
                    <a:pt x="114853" y="350982"/>
                  </a:lnTo>
                  <a:cubicBezTo>
                    <a:pt x="46900" y="337392"/>
                    <a:pt x="77380" y="354808"/>
                    <a:pt x="31726" y="286327"/>
                  </a:cubicBezTo>
                  <a:lnTo>
                    <a:pt x="13253" y="258618"/>
                  </a:lnTo>
                  <a:cubicBezTo>
                    <a:pt x="-1198" y="215263"/>
                    <a:pt x="-7370" y="209650"/>
                    <a:pt x="13253" y="147782"/>
                  </a:cubicBezTo>
                  <a:cubicBezTo>
                    <a:pt x="17384" y="135390"/>
                    <a:pt x="31726" y="129309"/>
                    <a:pt x="40962" y="120073"/>
                  </a:cubicBezTo>
                  <a:cubicBezTo>
                    <a:pt x="50977" y="90026"/>
                    <a:pt x="45211" y="88423"/>
                    <a:pt x="77907" y="73891"/>
                  </a:cubicBezTo>
                  <a:cubicBezTo>
                    <a:pt x="95701" y="65983"/>
                    <a:pt x="133326" y="55418"/>
                    <a:pt x="133326" y="55418"/>
                  </a:cubicBezTo>
                  <a:cubicBezTo>
                    <a:pt x="174803" y="13941"/>
                    <a:pt x="148644" y="31839"/>
                    <a:pt x="216453" y="9236"/>
                  </a:cubicBezTo>
                  <a:lnTo>
                    <a:pt x="244162" y="0"/>
                  </a:ln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55"/>
            <p:cNvSpPr/>
            <p:nvPr/>
          </p:nvSpPr>
          <p:spPr>
            <a:xfrm>
              <a:off x="6961087" y="2724727"/>
              <a:ext cx="631204" cy="378691"/>
            </a:xfrm>
            <a:custGeom>
              <a:avLst/>
              <a:gdLst>
                <a:gd name="connsiteX0" fmla="*/ 631204 w 631204"/>
                <a:gd name="connsiteY0" fmla="*/ 92364 h 378691"/>
                <a:gd name="connsiteX1" fmla="*/ 612731 w 631204"/>
                <a:gd name="connsiteY1" fmla="*/ 46182 h 378691"/>
                <a:gd name="connsiteX2" fmla="*/ 520368 w 631204"/>
                <a:gd name="connsiteY2" fmla="*/ 0 h 378691"/>
                <a:gd name="connsiteX3" fmla="*/ 409531 w 631204"/>
                <a:gd name="connsiteY3" fmla="*/ 9237 h 378691"/>
                <a:gd name="connsiteX4" fmla="*/ 307931 w 631204"/>
                <a:gd name="connsiteY4" fmla="*/ 101600 h 378691"/>
                <a:gd name="connsiteX5" fmla="*/ 289458 w 631204"/>
                <a:gd name="connsiteY5" fmla="*/ 157018 h 378691"/>
                <a:gd name="connsiteX6" fmla="*/ 252513 w 631204"/>
                <a:gd name="connsiteY6" fmla="*/ 240146 h 378691"/>
                <a:gd name="connsiteX7" fmla="*/ 243277 w 631204"/>
                <a:gd name="connsiteY7" fmla="*/ 267855 h 378691"/>
                <a:gd name="connsiteX8" fmla="*/ 234040 w 631204"/>
                <a:gd name="connsiteY8" fmla="*/ 304800 h 378691"/>
                <a:gd name="connsiteX9" fmla="*/ 150913 w 631204"/>
                <a:gd name="connsiteY9" fmla="*/ 378691 h 378691"/>
                <a:gd name="connsiteX10" fmla="*/ 40077 w 631204"/>
                <a:gd name="connsiteY10" fmla="*/ 350982 h 378691"/>
                <a:gd name="connsiteX11" fmla="*/ 21604 w 631204"/>
                <a:gd name="connsiteY11" fmla="*/ 323273 h 378691"/>
                <a:gd name="connsiteX12" fmla="*/ 12368 w 631204"/>
                <a:gd name="connsiteY12" fmla="*/ 166255 h 378691"/>
                <a:gd name="connsiteX13" fmla="*/ 30840 w 631204"/>
                <a:gd name="connsiteY13" fmla="*/ 138546 h 378691"/>
                <a:gd name="connsiteX14" fmla="*/ 58549 w 631204"/>
                <a:gd name="connsiteY14" fmla="*/ 110837 h 3786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31204" h="378691">
                  <a:moveTo>
                    <a:pt x="631204" y="92364"/>
                  </a:moveTo>
                  <a:cubicBezTo>
                    <a:pt x="625046" y="76970"/>
                    <a:pt x="623746" y="58574"/>
                    <a:pt x="612731" y="46182"/>
                  </a:cubicBezTo>
                  <a:cubicBezTo>
                    <a:pt x="581313" y="10837"/>
                    <a:pt x="559090" y="9681"/>
                    <a:pt x="520368" y="0"/>
                  </a:cubicBezTo>
                  <a:cubicBezTo>
                    <a:pt x="483422" y="3079"/>
                    <a:pt x="446280" y="4337"/>
                    <a:pt x="409531" y="9237"/>
                  </a:cubicBezTo>
                  <a:cubicBezTo>
                    <a:pt x="361363" y="15660"/>
                    <a:pt x="332790" y="64312"/>
                    <a:pt x="307931" y="101600"/>
                  </a:cubicBezTo>
                  <a:cubicBezTo>
                    <a:pt x="301773" y="120073"/>
                    <a:pt x="300259" y="140816"/>
                    <a:pt x="289458" y="157018"/>
                  </a:cubicBezTo>
                  <a:cubicBezTo>
                    <a:pt x="260186" y="200929"/>
                    <a:pt x="274496" y="174198"/>
                    <a:pt x="252513" y="240146"/>
                  </a:cubicBezTo>
                  <a:cubicBezTo>
                    <a:pt x="249434" y="249382"/>
                    <a:pt x="245638" y="258410"/>
                    <a:pt x="243277" y="267855"/>
                  </a:cubicBezTo>
                  <a:cubicBezTo>
                    <a:pt x="240198" y="280170"/>
                    <a:pt x="241320" y="294401"/>
                    <a:pt x="234040" y="304800"/>
                  </a:cubicBezTo>
                  <a:cubicBezTo>
                    <a:pt x="206360" y="344342"/>
                    <a:pt x="185237" y="355808"/>
                    <a:pt x="150913" y="378691"/>
                  </a:cubicBezTo>
                  <a:cubicBezTo>
                    <a:pt x="104695" y="373556"/>
                    <a:pt x="71894" y="382799"/>
                    <a:pt x="40077" y="350982"/>
                  </a:cubicBezTo>
                  <a:cubicBezTo>
                    <a:pt x="32228" y="343133"/>
                    <a:pt x="27762" y="332509"/>
                    <a:pt x="21604" y="323273"/>
                  </a:cubicBezTo>
                  <a:cubicBezTo>
                    <a:pt x="-2420" y="251201"/>
                    <a:pt x="-7718" y="259990"/>
                    <a:pt x="12368" y="166255"/>
                  </a:cubicBezTo>
                  <a:cubicBezTo>
                    <a:pt x="14694" y="155401"/>
                    <a:pt x="23734" y="147074"/>
                    <a:pt x="30840" y="138546"/>
                  </a:cubicBezTo>
                  <a:cubicBezTo>
                    <a:pt x="39202" y="128511"/>
                    <a:pt x="58549" y="110837"/>
                    <a:pt x="58549" y="110837"/>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56"/>
            <p:cNvSpPr/>
            <p:nvPr/>
          </p:nvSpPr>
          <p:spPr>
            <a:xfrm>
              <a:off x="6982691" y="3123897"/>
              <a:ext cx="646545" cy="441339"/>
            </a:xfrm>
            <a:custGeom>
              <a:avLst/>
              <a:gdLst>
                <a:gd name="connsiteX0" fmla="*/ 646545 w 646545"/>
                <a:gd name="connsiteY0" fmla="*/ 53412 h 441339"/>
                <a:gd name="connsiteX1" fmla="*/ 581891 w 646545"/>
                <a:gd name="connsiteY1" fmla="*/ 7230 h 441339"/>
                <a:gd name="connsiteX2" fmla="*/ 387927 w 646545"/>
                <a:gd name="connsiteY2" fmla="*/ 25703 h 441339"/>
                <a:gd name="connsiteX3" fmla="*/ 360218 w 646545"/>
                <a:gd name="connsiteY3" fmla="*/ 44176 h 441339"/>
                <a:gd name="connsiteX4" fmla="*/ 341745 w 646545"/>
                <a:gd name="connsiteY4" fmla="*/ 108830 h 441339"/>
                <a:gd name="connsiteX5" fmla="*/ 332509 w 646545"/>
                <a:gd name="connsiteY5" fmla="*/ 182721 h 441339"/>
                <a:gd name="connsiteX6" fmla="*/ 304800 w 646545"/>
                <a:gd name="connsiteY6" fmla="*/ 321267 h 441339"/>
                <a:gd name="connsiteX7" fmla="*/ 267854 w 646545"/>
                <a:gd name="connsiteY7" fmla="*/ 376685 h 441339"/>
                <a:gd name="connsiteX8" fmla="*/ 240145 w 646545"/>
                <a:gd name="connsiteY8" fmla="*/ 385921 h 441339"/>
                <a:gd name="connsiteX9" fmla="*/ 221673 w 646545"/>
                <a:gd name="connsiteY9" fmla="*/ 413630 h 441339"/>
                <a:gd name="connsiteX10" fmla="*/ 166254 w 646545"/>
                <a:gd name="connsiteY10" fmla="*/ 441339 h 441339"/>
                <a:gd name="connsiteX11" fmla="*/ 110836 w 646545"/>
                <a:gd name="connsiteY11" fmla="*/ 432103 h 441339"/>
                <a:gd name="connsiteX12" fmla="*/ 46182 w 646545"/>
                <a:gd name="connsiteY12" fmla="*/ 413630 h 441339"/>
                <a:gd name="connsiteX13" fmla="*/ 18473 w 646545"/>
                <a:gd name="connsiteY13" fmla="*/ 385921 h 441339"/>
                <a:gd name="connsiteX14" fmla="*/ 9236 w 646545"/>
                <a:gd name="connsiteY14" fmla="*/ 358212 h 441339"/>
                <a:gd name="connsiteX15" fmla="*/ 0 w 646545"/>
                <a:gd name="connsiteY15" fmla="*/ 339739 h 4413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46545" h="441339">
                  <a:moveTo>
                    <a:pt x="646545" y="53412"/>
                  </a:moveTo>
                  <a:cubicBezTo>
                    <a:pt x="624994" y="38018"/>
                    <a:pt x="608043" y="11414"/>
                    <a:pt x="581891" y="7230"/>
                  </a:cubicBezTo>
                  <a:cubicBezTo>
                    <a:pt x="482808" y="-8623"/>
                    <a:pt x="454804" y="3412"/>
                    <a:pt x="387927" y="25703"/>
                  </a:cubicBezTo>
                  <a:cubicBezTo>
                    <a:pt x="378691" y="31861"/>
                    <a:pt x="367153" y="35508"/>
                    <a:pt x="360218" y="44176"/>
                  </a:cubicBezTo>
                  <a:cubicBezTo>
                    <a:pt x="355401" y="50197"/>
                    <a:pt x="342348" y="106419"/>
                    <a:pt x="341745" y="108830"/>
                  </a:cubicBezTo>
                  <a:cubicBezTo>
                    <a:pt x="338666" y="133460"/>
                    <a:pt x="335409" y="158069"/>
                    <a:pt x="332509" y="182721"/>
                  </a:cubicBezTo>
                  <a:cubicBezTo>
                    <a:pt x="328682" y="215255"/>
                    <a:pt x="326810" y="288253"/>
                    <a:pt x="304800" y="321267"/>
                  </a:cubicBezTo>
                  <a:cubicBezTo>
                    <a:pt x="292485" y="339740"/>
                    <a:pt x="288916" y="369664"/>
                    <a:pt x="267854" y="376685"/>
                  </a:cubicBezTo>
                  <a:lnTo>
                    <a:pt x="240145" y="385921"/>
                  </a:lnTo>
                  <a:cubicBezTo>
                    <a:pt x="233988" y="395157"/>
                    <a:pt x="229522" y="405781"/>
                    <a:pt x="221673" y="413630"/>
                  </a:cubicBezTo>
                  <a:cubicBezTo>
                    <a:pt x="203767" y="431536"/>
                    <a:pt x="188792" y="433827"/>
                    <a:pt x="166254" y="441339"/>
                  </a:cubicBezTo>
                  <a:cubicBezTo>
                    <a:pt x="147781" y="438260"/>
                    <a:pt x="129200" y="435776"/>
                    <a:pt x="110836" y="432103"/>
                  </a:cubicBezTo>
                  <a:cubicBezTo>
                    <a:pt x="81838" y="426304"/>
                    <a:pt x="72594" y="422435"/>
                    <a:pt x="46182" y="413630"/>
                  </a:cubicBezTo>
                  <a:cubicBezTo>
                    <a:pt x="36946" y="404394"/>
                    <a:pt x="25719" y="396789"/>
                    <a:pt x="18473" y="385921"/>
                  </a:cubicBezTo>
                  <a:cubicBezTo>
                    <a:pt x="13072" y="377820"/>
                    <a:pt x="12852" y="367252"/>
                    <a:pt x="9236" y="358212"/>
                  </a:cubicBezTo>
                  <a:cubicBezTo>
                    <a:pt x="6679" y="351820"/>
                    <a:pt x="3079" y="345897"/>
                    <a:pt x="0" y="339739"/>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a:off x="8091055" y="3334327"/>
              <a:ext cx="489527" cy="415637"/>
            </a:xfrm>
            <a:custGeom>
              <a:avLst/>
              <a:gdLst>
                <a:gd name="connsiteX0" fmla="*/ 0 w 489527"/>
                <a:gd name="connsiteY0" fmla="*/ 0 h 415637"/>
                <a:gd name="connsiteX1" fmla="*/ 129309 w 489527"/>
                <a:gd name="connsiteY1" fmla="*/ 203200 h 415637"/>
                <a:gd name="connsiteX2" fmla="*/ 138545 w 489527"/>
                <a:gd name="connsiteY2" fmla="*/ 249382 h 415637"/>
                <a:gd name="connsiteX3" fmla="*/ 147781 w 489527"/>
                <a:gd name="connsiteY3" fmla="*/ 277091 h 415637"/>
                <a:gd name="connsiteX4" fmla="*/ 240145 w 489527"/>
                <a:gd name="connsiteY4" fmla="*/ 387928 h 415637"/>
                <a:gd name="connsiteX5" fmla="*/ 267854 w 489527"/>
                <a:gd name="connsiteY5" fmla="*/ 406400 h 415637"/>
                <a:gd name="connsiteX6" fmla="*/ 295563 w 489527"/>
                <a:gd name="connsiteY6" fmla="*/ 415637 h 415637"/>
                <a:gd name="connsiteX7" fmla="*/ 397163 w 489527"/>
                <a:gd name="connsiteY7" fmla="*/ 387928 h 415637"/>
                <a:gd name="connsiteX8" fmla="*/ 452581 w 489527"/>
                <a:gd name="connsiteY8" fmla="*/ 332509 h 415637"/>
                <a:gd name="connsiteX9" fmla="*/ 461818 w 489527"/>
                <a:gd name="connsiteY9" fmla="*/ 304800 h 415637"/>
                <a:gd name="connsiteX10" fmla="*/ 489527 w 489527"/>
                <a:gd name="connsiteY10" fmla="*/ 267855 h 415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89527" h="415637">
                  <a:moveTo>
                    <a:pt x="0" y="0"/>
                  </a:moveTo>
                  <a:cubicBezTo>
                    <a:pt x="43103" y="67733"/>
                    <a:pt x="90319" y="133018"/>
                    <a:pt x="129309" y="203200"/>
                  </a:cubicBezTo>
                  <a:cubicBezTo>
                    <a:pt x="136933" y="216923"/>
                    <a:pt x="134738" y="234152"/>
                    <a:pt x="138545" y="249382"/>
                  </a:cubicBezTo>
                  <a:cubicBezTo>
                    <a:pt x="140906" y="258827"/>
                    <a:pt x="143053" y="268580"/>
                    <a:pt x="147781" y="277091"/>
                  </a:cubicBezTo>
                  <a:cubicBezTo>
                    <a:pt x="167824" y="313169"/>
                    <a:pt x="205970" y="365145"/>
                    <a:pt x="240145" y="387928"/>
                  </a:cubicBezTo>
                  <a:cubicBezTo>
                    <a:pt x="249381" y="394085"/>
                    <a:pt x="257925" y="401436"/>
                    <a:pt x="267854" y="406400"/>
                  </a:cubicBezTo>
                  <a:cubicBezTo>
                    <a:pt x="276562" y="410754"/>
                    <a:pt x="286327" y="412558"/>
                    <a:pt x="295563" y="415637"/>
                  </a:cubicBezTo>
                  <a:cubicBezTo>
                    <a:pt x="349005" y="408956"/>
                    <a:pt x="362872" y="418409"/>
                    <a:pt x="397163" y="387928"/>
                  </a:cubicBezTo>
                  <a:cubicBezTo>
                    <a:pt x="416689" y="370572"/>
                    <a:pt x="452581" y="332509"/>
                    <a:pt x="452581" y="332509"/>
                  </a:cubicBezTo>
                  <a:cubicBezTo>
                    <a:pt x="455660" y="323273"/>
                    <a:pt x="457464" y="313508"/>
                    <a:pt x="461818" y="304800"/>
                  </a:cubicBezTo>
                  <a:cubicBezTo>
                    <a:pt x="472264" y="283908"/>
                    <a:pt x="476536" y="280845"/>
                    <a:pt x="489527" y="267855"/>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a:off x="8451273" y="2787226"/>
              <a:ext cx="473338" cy="510156"/>
            </a:xfrm>
            <a:custGeom>
              <a:avLst/>
              <a:gdLst>
                <a:gd name="connsiteX0" fmla="*/ 64654 w 473338"/>
                <a:gd name="connsiteY0" fmla="*/ 279247 h 510156"/>
                <a:gd name="connsiteX1" fmla="*/ 230909 w 473338"/>
                <a:gd name="connsiteY1" fmla="*/ 473210 h 510156"/>
                <a:gd name="connsiteX2" fmla="*/ 258618 w 473338"/>
                <a:gd name="connsiteY2" fmla="*/ 500919 h 510156"/>
                <a:gd name="connsiteX3" fmla="*/ 286327 w 473338"/>
                <a:gd name="connsiteY3" fmla="*/ 510156 h 510156"/>
                <a:gd name="connsiteX4" fmla="*/ 378691 w 473338"/>
                <a:gd name="connsiteY4" fmla="*/ 500919 h 510156"/>
                <a:gd name="connsiteX5" fmla="*/ 406400 w 473338"/>
                <a:gd name="connsiteY5" fmla="*/ 491683 h 510156"/>
                <a:gd name="connsiteX6" fmla="*/ 443345 w 473338"/>
                <a:gd name="connsiteY6" fmla="*/ 436265 h 510156"/>
                <a:gd name="connsiteX7" fmla="*/ 461818 w 473338"/>
                <a:gd name="connsiteY7" fmla="*/ 408556 h 510156"/>
                <a:gd name="connsiteX8" fmla="*/ 461818 w 473338"/>
                <a:gd name="connsiteY8" fmla="*/ 297719 h 510156"/>
                <a:gd name="connsiteX9" fmla="*/ 434109 w 473338"/>
                <a:gd name="connsiteY9" fmla="*/ 270010 h 510156"/>
                <a:gd name="connsiteX10" fmla="*/ 415636 w 473338"/>
                <a:gd name="connsiteY10" fmla="*/ 242301 h 510156"/>
                <a:gd name="connsiteX11" fmla="*/ 360218 w 473338"/>
                <a:gd name="connsiteY11" fmla="*/ 214592 h 510156"/>
                <a:gd name="connsiteX12" fmla="*/ 304800 w 473338"/>
                <a:gd name="connsiteY12" fmla="*/ 177647 h 510156"/>
                <a:gd name="connsiteX13" fmla="*/ 249382 w 473338"/>
                <a:gd name="connsiteY13" fmla="*/ 149938 h 510156"/>
                <a:gd name="connsiteX14" fmla="*/ 175491 w 473338"/>
                <a:gd name="connsiteY14" fmla="*/ 103756 h 510156"/>
                <a:gd name="connsiteX15" fmla="*/ 147782 w 473338"/>
                <a:gd name="connsiteY15" fmla="*/ 94519 h 510156"/>
                <a:gd name="connsiteX16" fmla="*/ 120072 w 473338"/>
                <a:gd name="connsiteY16" fmla="*/ 66810 h 510156"/>
                <a:gd name="connsiteX17" fmla="*/ 64654 w 473338"/>
                <a:gd name="connsiteY17" fmla="*/ 29865 h 510156"/>
                <a:gd name="connsiteX18" fmla="*/ 36945 w 473338"/>
                <a:gd name="connsiteY18" fmla="*/ 2156 h 510156"/>
                <a:gd name="connsiteX19" fmla="*/ 0 w 473338"/>
                <a:gd name="connsiteY19" fmla="*/ 2156 h 5101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73338" h="510156">
                  <a:moveTo>
                    <a:pt x="64654" y="279247"/>
                  </a:moveTo>
                  <a:cubicBezTo>
                    <a:pt x="120072" y="343901"/>
                    <a:pt x="174834" y="409124"/>
                    <a:pt x="230909" y="473210"/>
                  </a:cubicBezTo>
                  <a:cubicBezTo>
                    <a:pt x="239511" y="483040"/>
                    <a:pt x="247750" y="493673"/>
                    <a:pt x="258618" y="500919"/>
                  </a:cubicBezTo>
                  <a:cubicBezTo>
                    <a:pt x="266719" y="506320"/>
                    <a:pt x="277091" y="507077"/>
                    <a:pt x="286327" y="510156"/>
                  </a:cubicBezTo>
                  <a:cubicBezTo>
                    <a:pt x="317115" y="507077"/>
                    <a:pt x="348109" y="505624"/>
                    <a:pt x="378691" y="500919"/>
                  </a:cubicBezTo>
                  <a:cubicBezTo>
                    <a:pt x="388314" y="499439"/>
                    <a:pt x="399516" y="498567"/>
                    <a:pt x="406400" y="491683"/>
                  </a:cubicBezTo>
                  <a:cubicBezTo>
                    <a:pt x="422099" y="475984"/>
                    <a:pt x="431030" y="454738"/>
                    <a:pt x="443345" y="436265"/>
                  </a:cubicBezTo>
                  <a:lnTo>
                    <a:pt x="461818" y="408556"/>
                  </a:lnTo>
                  <a:cubicBezTo>
                    <a:pt x="472774" y="364730"/>
                    <a:pt x="481037" y="350571"/>
                    <a:pt x="461818" y="297719"/>
                  </a:cubicBezTo>
                  <a:cubicBezTo>
                    <a:pt x="457354" y="285443"/>
                    <a:pt x="442471" y="280045"/>
                    <a:pt x="434109" y="270010"/>
                  </a:cubicBezTo>
                  <a:cubicBezTo>
                    <a:pt x="427002" y="261482"/>
                    <a:pt x="423486" y="250150"/>
                    <a:pt x="415636" y="242301"/>
                  </a:cubicBezTo>
                  <a:cubicBezTo>
                    <a:pt x="384886" y="211552"/>
                    <a:pt x="394020" y="233371"/>
                    <a:pt x="360218" y="214592"/>
                  </a:cubicBezTo>
                  <a:cubicBezTo>
                    <a:pt x="340811" y="203810"/>
                    <a:pt x="325862" y="184668"/>
                    <a:pt x="304800" y="177647"/>
                  </a:cubicBezTo>
                  <a:cubicBezTo>
                    <a:pt x="266560" y="164899"/>
                    <a:pt x="285192" y="173810"/>
                    <a:pt x="249382" y="149938"/>
                  </a:cubicBezTo>
                  <a:cubicBezTo>
                    <a:pt x="220108" y="106027"/>
                    <a:pt x="241440" y="125740"/>
                    <a:pt x="175491" y="103756"/>
                  </a:cubicBezTo>
                  <a:lnTo>
                    <a:pt x="147782" y="94519"/>
                  </a:lnTo>
                  <a:cubicBezTo>
                    <a:pt x="138545" y="85283"/>
                    <a:pt x="130383" y="74829"/>
                    <a:pt x="120072" y="66810"/>
                  </a:cubicBezTo>
                  <a:cubicBezTo>
                    <a:pt x="102547" y="53180"/>
                    <a:pt x="80353" y="45564"/>
                    <a:pt x="64654" y="29865"/>
                  </a:cubicBezTo>
                  <a:cubicBezTo>
                    <a:pt x="55418" y="20629"/>
                    <a:pt x="48951" y="7301"/>
                    <a:pt x="36945" y="2156"/>
                  </a:cubicBezTo>
                  <a:cubicBezTo>
                    <a:pt x="25626" y="-2695"/>
                    <a:pt x="12315" y="2156"/>
                    <a:pt x="0" y="2156"/>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1" name="TextBox 60"/>
          <p:cNvSpPr txBox="1"/>
          <p:nvPr/>
        </p:nvSpPr>
        <p:spPr>
          <a:xfrm>
            <a:off x="3849911" y="1240432"/>
            <a:ext cx="5190837" cy="1200329"/>
          </a:xfrm>
          <a:prstGeom prst="rect">
            <a:avLst/>
          </a:prstGeom>
          <a:noFill/>
        </p:spPr>
        <p:txBody>
          <a:bodyPr wrap="square" rtlCol="0">
            <a:spAutoFit/>
          </a:bodyPr>
          <a:lstStyle/>
          <a:p>
            <a:pPr algn="ctr"/>
            <a:r>
              <a:rPr lang="en-US" dirty="0"/>
              <a:t>Polymers only </a:t>
            </a:r>
            <a:r>
              <a:rPr lang="en-US" i="1" dirty="0"/>
              <a:t>partially</a:t>
            </a:r>
            <a:r>
              <a:rPr lang="en-US" dirty="0"/>
              <a:t> crystallize in the solid state, resulting in polymer </a:t>
            </a:r>
            <a:r>
              <a:rPr lang="en-US" i="1" dirty="0"/>
              <a:t>crystallites</a:t>
            </a:r>
            <a:r>
              <a:rPr lang="en-US" dirty="0"/>
              <a:t> surrounded by </a:t>
            </a:r>
            <a:r>
              <a:rPr lang="en-US" i="1" dirty="0"/>
              <a:t>amorphous</a:t>
            </a:r>
            <a:r>
              <a:rPr lang="en-US" dirty="0"/>
              <a:t> solid polymer.  Some polymers are entirely amorphous and do not crystallize.  </a:t>
            </a:r>
          </a:p>
        </p:txBody>
      </p:sp>
      <p:sp>
        <p:nvSpPr>
          <p:cNvPr id="62" name="TextBox 61"/>
          <p:cNvSpPr txBox="1"/>
          <p:nvPr/>
        </p:nvSpPr>
        <p:spPr>
          <a:xfrm>
            <a:off x="4837924" y="2463879"/>
            <a:ext cx="2843472" cy="369332"/>
          </a:xfrm>
          <a:prstGeom prst="rect">
            <a:avLst/>
          </a:prstGeom>
          <a:noFill/>
        </p:spPr>
        <p:txBody>
          <a:bodyPr wrap="none" rtlCol="0">
            <a:spAutoFit/>
          </a:bodyPr>
          <a:lstStyle/>
          <a:p>
            <a:pPr algn="ctr"/>
            <a:r>
              <a:rPr lang="en-US" dirty="0"/>
              <a:t>Ordered polymer crystallites</a:t>
            </a:r>
          </a:p>
        </p:txBody>
      </p:sp>
      <p:cxnSp>
        <p:nvCxnSpPr>
          <p:cNvPr id="64" name="Straight Arrow Connector 63"/>
          <p:cNvCxnSpPr>
            <a:stCxn id="62" idx="2"/>
          </p:cNvCxnSpPr>
          <p:nvPr/>
        </p:nvCxnSpPr>
        <p:spPr>
          <a:xfrm flipH="1">
            <a:off x="5172364" y="2833211"/>
            <a:ext cx="1087296" cy="816969"/>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a:stCxn id="62" idx="2"/>
          </p:cNvCxnSpPr>
          <p:nvPr/>
        </p:nvCxnSpPr>
        <p:spPr>
          <a:xfrm flipH="1">
            <a:off x="6148098" y="2833211"/>
            <a:ext cx="111562" cy="1620829"/>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a:stCxn id="62" idx="2"/>
          </p:cNvCxnSpPr>
          <p:nvPr/>
        </p:nvCxnSpPr>
        <p:spPr>
          <a:xfrm>
            <a:off x="6259660" y="2833211"/>
            <a:ext cx="972460" cy="787456"/>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4673600" y="6197639"/>
            <a:ext cx="3180935" cy="369332"/>
          </a:xfrm>
          <a:prstGeom prst="rect">
            <a:avLst/>
          </a:prstGeom>
          <a:noFill/>
        </p:spPr>
        <p:txBody>
          <a:bodyPr wrap="none" rtlCol="0">
            <a:spAutoFit/>
          </a:bodyPr>
          <a:lstStyle/>
          <a:p>
            <a:r>
              <a:rPr lang="en-US" dirty="0"/>
              <a:t>Disordered amorphous polymer</a:t>
            </a:r>
          </a:p>
        </p:txBody>
      </p:sp>
      <p:cxnSp>
        <p:nvCxnSpPr>
          <p:cNvPr id="71" name="Straight Arrow Connector 70"/>
          <p:cNvCxnSpPr>
            <a:stCxn id="69" idx="0"/>
          </p:cNvCxnSpPr>
          <p:nvPr/>
        </p:nvCxnSpPr>
        <p:spPr>
          <a:xfrm flipH="1" flipV="1">
            <a:off x="5800437" y="5696749"/>
            <a:ext cx="463631" cy="50089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a:stCxn id="69" idx="0"/>
            <a:endCxn id="57" idx="10"/>
          </p:cNvCxnSpPr>
          <p:nvPr/>
        </p:nvCxnSpPr>
        <p:spPr>
          <a:xfrm flipV="1">
            <a:off x="6264068" y="5624958"/>
            <a:ext cx="395350" cy="572681"/>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pic>
        <p:nvPicPr>
          <p:cNvPr id="76" name="Picture 75"/>
          <p:cNvPicPr>
            <a:picLocks noChangeAspect="1"/>
          </p:cNvPicPr>
          <p:nvPr/>
        </p:nvPicPr>
        <p:blipFill rotWithShape="1">
          <a:blip r:embed="rId3" cstate="print">
            <a:extLst>
              <a:ext uri="{28A0092B-C50C-407E-A947-70E740481C1C}">
                <a14:useLocalDpi xmlns:a14="http://schemas.microsoft.com/office/drawing/2010/main" val="0"/>
              </a:ext>
            </a:extLst>
          </a:blip>
          <a:srcRect l="24520" t="43835" b="7580"/>
          <a:stretch/>
        </p:blipFill>
        <p:spPr>
          <a:xfrm>
            <a:off x="144935" y="4658379"/>
            <a:ext cx="3654063" cy="1764031"/>
          </a:xfrm>
          <a:prstGeom prst="rect">
            <a:avLst/>
          </a:prstGeom>
        </p:spPr>
      </p:pic>
      <p:sp>
        <p:nvSpPr>
          <p:cNvPr id="77" name="TextBox 76"/>
          <p:cNvSpPr txBox="1"/>
          <p:nvPr/>
        </p:nvSpPr>
        <p:spPr>
          <a:xfrm>
            <a:off x="185879" y="3220744"/>
            <a:ext cx="3582144" cy="1477328"/>
          </a:xfrm>
          <a:prstGeom prst="rect">
            <a:avLst/>
          </a:prstGeom>
          <a:noFill/>
        </p:spPr>
        <p:txBody>
          <a:bodyPr wrap="square" rtlCol="0">
            <a:spAutoFit/>
          </a:bodyPr>
          <a:lstStyle/>
          <a:p>
            <a:pPr algn="ctr"/>
            <a:r>
              <a:rPr lang="en-US" dirty="0"/>
              <a:t>Polymer crystals scatter light, making crystalline polymers appear opaque (right) and amorphous polymers appear transparent (left).</a:t>
            </a:r>
          </a:p>
        </p:txBody>
      </p:sp>
      <p:sp>
        <p:nvSpPr>
          <p:cNvPr id="19" name="Slide Number Placeholder 18"/>
          <p:cNvSpPr>
            <a:spLocks noGrp="1"/>
          </p:cNvSpPr>
          <p:nvPr>
            <p:ph type="sldNum" sz="quarter" idx="4"/>
          </p:nvPr>
        </p:nvSpPr>
        <p:spPr/>
        <p:txBody>
          <a:bodyPr/>
          <a:lstStyle/>
          <a:p>
            <a:fld id="{01BB3E13-76A8-4021-94F8-390A6ECB5DC3}" type="slidenum">
              <a:rPr lang="en-US" smtClean="0"/>
              <a:t>11</a:t>
            </a:fld>
            <a:endParaRPr lang="en-US"/>
          </a:p>
        </p:txBody>
      </p:sp>
    </p:spTree>
    <p:extLst>
      <p:ext uri="{BB962C8B-B14F-4D97-AF65-F5344CB8AC3E}">
        <p14:creationId xmlns:p14="http://schemas.microsoft.com/office/powerpoint/2010/main" val="35170554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Topology of Polymers</a:t>
            </a:r>
          </a:p>
        </p:txBody>
      </p:sp>
      <p:sp>
        <p:nvSpPr>
          <p:cNvPr id="4" name="TextBox 3"/>
          <p:cNvSpPr txBox="1"/>
          <p:nvPr/>
        </p:nvSpPr>
        <p:spPr>
          <a:xfrm>
            <a:off x="253249" y="1166547"/>
            <a:ext cx="8655227" cy="2031325"/>
          </a:xfrm>
          <a:prstGeom prst="rect">
            <a:avLst/>
          </a:prstGeom>
          <a:noFill/>
        </p:spPr>
        <p:txBody>
          <a:bodyPr wrap="square" rtlCol="0">
            <a:spAutoFit/>
          </a:bodyPr>
          <a:lstStyle/>
          <a:p>
            <a:pPr algn="ctr"/>
            <a:r>
              <a:rPr lang="en-US" dirty="0"/>
              <a:t>The properties of synthetic polymers depend not only on their chemical composition, but also on their 3D architecture, or topology.</a:t>
            </a:r>
          </a:p>
          <a:p>
            <a:pPr algn="ctr"/>
            <a:endParaRPr lang="en-US" dirty="0"/>
          </a:p>
          <a:p>
            <a:pPr algn="ctr"/>
            <a:r>
              <a:rPr lang="en-US" dirty="0"/>
              <a:t>An area of intense interest in synthetic polymer chemistry is devising routes to precisely control the topology of the polymers being created. </a:t>
            </a:r>
          </a:p>
          <a:p>
            <a:pPr algn="ctr"/>
            <a:endParaRPr lang="en-US" dirty="0"/>
          </a:p>
          <a:p>
            <a:pPr algn="ctr"/>
            <a:r>
              <a:rPr lang="en-US" dirty="0"/>
              <a:t>Examples of polymer topologies are:</a:t>
            </a:r>
          </a:p>
        </p:txBody>
      </p:sp>
      <p:sp>
        <p:nvSpPr>
          <p:cNvPr id="3" name="Slide Number Placeholder 2"/>
          <p:cNvSpPr>
            <a:spLocks noGrp="1"/>
          </p:cNvSpPr>
          <p:nvPr>
            <p:ph type="sldNum" sz="quarter" idx="4"/>
          </p:nvPr>
        </p:nvSpPr>
        <p:spPr/>
        <p:txBody>
          <a:bodyPr/>
          <a:lstStyle/>
          <a:p>
            <a:fld id="{2BDF76CE-9872-1249-86A6-D358783BCB50}" type="slidenum">
              <a:rPr lang="en-US" smtClean="0"/>
              <a:t>12</a:t>
            </a:fld>
            <a:endParaRPr lang="en-US"/>
          </a:p>
        </p:txBody>
      </p:sp>
      <p:sp>
        <p:nvSpPr>
          <p:cNvPr id="125" name="Text Box 176"/>
          <p:cNvSpPr txBox="1">
            <a:spLocks noChangeArrowheads="1"/>
          </p:cNvSpPr>
          <p:nvPr/>
        </p:nvSpPr>
        <p:spPr bwMode="auto">
          <a:xfrm>
            <a:off x="1706212" y="4383378"/>
            <a:ext cx="681597" cy="307777"/>
          </a:xfrm>
          <a:prstGeom prst="rect">
            <a:avLst/>
          </a:prstGeom>
          <a:noFill/>
          <a:ln w="9525">
            <a:noFill/>
            <a:miter lim="800000"/>
            <a:headEnd/>
            <a:tailEnd/>
          </a:ln>
          <a:effectLst/>
        </p:spPr>
        <p:txBody>
          <a:bodyPr wrap="none">
            <a:spAutoFit/>
          </a:bodyPr>
          <a:lstStyle/>
          <a:p>
            <a:r>
              <a:rPr lang="en-US" sz="1400" dirty="0"/>
              <a:t>Linear</a:t>
            </a:r>
          </a:p>
        </p:txBody>
      </p:sp>
      <p:sp>
        <p:nvSpPr>
          <p:cNvPr id="126" name="Text Box 177"/>
          <p:cNvSpPr txBox="1">
            <a:spLocks noChangeArrowheads="1"/>
          </p:cNvSpPr>
          <p:nvPr/>
        </p:nvSpPr>
        <p:spPr bwMode="auto">
          <a:xfrm>
            <a:off x="1997572" y="5997781"/>
            <a:ext cx="513282" cy="307777"/>
          </a:xfrm>
          <a:prstGeom prst="rect">
            <a:avLst/>
          </a:prstGeom>
          <a:noFill/>
          <a:ln w="9525">
            <a:noFill/>
            <a:miter lim="800000"/>
            <a:headEnd/>
            <a:tailEnd/>
          </a:ln>
          <a:effectLst/>
        </p:spPr>
        <p:txBody>
          <a:bodyPr wrap="none">
            <a:spAutoFit/>
          </a:bodyPr>
          <a:lstStyle/>
          <a:p>
            <a:r>
              <a:rPr lang="en-US" sz="1400" dirty="0"/>
              <a:t>Star</a:t>
            </a:r>
          </a:p>
        </p:txBody>
      </p:sp>
      <p:sp>
        <p:nvSpPr>
          <p:cNvPr id="127" name="Text Box 178"/>
          <p:cNvSpPr txBox="1">
            <a:spLocks noChangeArrowheads="1"/>
          </p:cNvSpPr>
          <p:nvPr/>
        </p:nvSpPr>
        <p:spPr bwMode="auto">
          <a:xfrm>
            <a:off x="3749103" y="5997781"/>
            <a:ext cx="1636987" cy="307777"/>
          </a:xfrm>
          <a:prstGeom prst="rect">
            <a:avLst/>
          </a:prstGeom>
          <a:noFill/>
          <a:ln w="9525">
            <a:noFill/>
            <a:miter lim="800000"/>
            <a:headEnd/>
            <a:tailEnd/>
          </a:ln>
          <a:effectLst/>
        </p:spPr>
        <p:txBody>
          <a:bodyPr wrap="none">
            <a:spAutoFit/>
          </a:bodyPr>
          <a:lstStyle/>
          <a:p>
            <a:r>
              <a:rPr lang="en-US" sz="1400" dirty="0"/>
              <a:t>Branched polymer</a:t>
            </a:r>
          </a:p>
        </p:txBody>
      </p:sp>
      <p:sp>
        <p:nvSpPr>
          <p:cNvPr id="128" name="Freeform 127"/>
          <p:cNvSpPr>
            <a:spLocks noChangeAspect="1"/>
          </p:cNvSpPr>
          <p:nvPr/>
        </p:nvSpPr>
        <p:spPr>
          <a:xfrm>
            <a:off x="1754667" y="3714321"/>
            <a:ext cx="596745" cy="147145"/>
          </a:xfrm>
          <a:custGeom>
            <a:avLst/>
            <a:gdLst>
              <a:gd name="connsiteX0" fmla="*/ 0 w 688157"/>
              <a:gd name="connsiteY0" fmla="*/ 169683 h 169683"/>
              <a:gd name="connsiteX1" fmla="*/ 28281 w 688157"/>
              <a:gd name="connsiteY1" fmla="*/ 122549 h 169683"/>
              <a:gd name="connsiteX2" fmla="*/ 37707 w 688157"/>
              <a:gd name="connsiteY2" fmla="*/ 84842 h 169683"/>
              <a:gd name="connsiteX3" fmla="*/ 65988 w 688157"/>
              <a:gd name="connsiteY3" fmla="*/ 75415 h 169683"/>
              <a:gd name="connsiteX4" fmla="*/ 94268 w 688157"/>
              <a:gd name="connsiteY4" fmla="*/ 56561 h 169683"/>
              <a:gd name="connsiteX5" fmla="*/ 160256 w 688157"/>
              <a:gd name="connsiteY5" fmla="*/ 37707 h 169683"/>
              <a:gd name="connsiteX6" fmla="*/ 188536 w 688157"/>
              <a:gd name="connsiteY6" fmla="*/ 28281 h 169683"/>
              <a:gd name="connsiteX7" fmla="*/ 245097 w 688157"/>
              <a:gd name="connsiteY7" fmla="*/ 37707 h 169683"/>
              <a:gd name="connsiteX8" fmla="*/ 301658 w 688157"/>
              <a:gd name="connsiteY8" fmla="*/ 84842 h 169683"/>
              <a:gd name="connsiteX9" fmla="*/ 358219 w 688157"/>
              <a:gd name="connsiteY9" fmla="*/ 131976 h 169683"/>
              <a:gd name="connsiteX10" fmla="*/ 537328 w 688157"/>
              <a:gd name="connsiteY10" fmla="*/ 122549 h 169683"/>
              <a:gd name="connsiteX11" fmla="*/ 622169 w 688157"/>
              <a:gd name="connsiteY11" fmla="*/ 56561 h 169683"/>
              <a:gd name="connsiteX12" fmla="*/ 659877 w 688157"/>
              <a:gd name="connsiteY12" fmla="*/ 37707 h 169683"/>
              <a:gd name="connsiteX13" fmla="*/ 688157 w 688157"/>
              <a:gd name="connsiteY13" fmla="*/ 0 h 169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88157" h="169683">
                <a:moveTo>
                  <a:pt x="0" y="169683"/>
                </a:moveTo>
                <a:cubicBezTo>
                  <a:pt x="9427" y="153972"/>
                  <a:pt x="20840" y="139292"/>
                  <a:pt x="28281" y="122549"/>
                </a:cubicBezTo>
                <a:cubicBezTo>
                  <a:pt x="33543" y="110710"/>
                  <a:pt x="29614" y="94959"/>
                  <a:pt x="37707" y="84842"/>
                </a:cubicBezTo>
                <a:cubicBezTo>
                  <a:pt x="43915" y="77083"/>
                  <a:pt x="56561" y="78557"/>
                  <a:pt x="65988" y="75415"/>
                </a:cubicBezTo>
                <a:cubicBezTo>
                  <a:pt x="75415" y="69130"/>
                  <a:pt x="84135" y="61628"/>
                  <a:pt x="94268" y="56561"/>
                </a:cubicBezTo>
                <a:cubicBezTo>
                  <a:pt x="109334" y="49028"/>
                  <a:pt x="146163" y="41733"/>
                  <a:pt x="160256" y="37707"/>
                </a:cubicBezTo>
                <a:cubicBezTo>
                  <a:pt x="169810" y="34977"/>
                  <a:pt x="179109" y="31423"/>
                  <a:pt x="188536" y="28281"/>
                </a:cubicBezTo>
                <a:cubicBezTo>
                  <a:pt x="207390" y="31423"/>
                  <a:pt x="226964" y="31663"/>
                  <a:pt x="245097" y="37707"/>
                </a:cubicBezTo>
                <a:cubicBezTo>
                  <a:pt x="268504" y="45509"/>
                  <a:pt x="284155" y="70256"/>
                  <a:pt x="301658" y="84842"/>
                </a:cubicBezTo>
                <a:cubicBezTo>
                  <a:pt x="380412" y="150471"/>
                  <a:pt x="275585" y="49342"/>
                  <a:pt x="358219" y="131976"/>
                </a:cubicBezTo>
                <a:cubicBezTo>
                  <a:pt x="417922" y="128834"/>
                  <a:pt x="477788" y="127962"/>
                  <a:pt x="537328" y="122549"/>
                </a:cubicBezTo>
                <a:cubicBezTo>
                  <a:pt x="588120" y="117931"/>
                  <a:pt x="566050" y="84620"/>
                  <a:pt x="622169" y="56561"/>
                </a:cubicBezTo>
                <a:lnTo>
                  <a:pt x="659877" y="37707"/>
                </a:lnTo>
                <a:cubicBezTo>
                  <a:pt x="671525" y="2761"/>
                  <a:pt x="660416" y="13871"/>
                  <a:pt x="688157" y="0"/>
                </a:cubicBezTo>
              </a:path>
            </a:pathLst>
          </a:cu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9" name="Group 128"/>
          <p:cNvGrpSpPr>
            <a:grpSpLocks noChangeAspect="1"/>
          </p:cNvGrpSpPr>
          <p:nvPr/>
        </p:nvGrpSpPr>
        <p:grpSpPr>
          <a:xfrm>
            <a:off x="1967192" y="5217868"/>
            <a:ext cx="738666" cy="567384"/>
            <a:chOff x="2990850" y="5302250"/>
            <a:chExt cx="438150" cy="336550"/>
          </a:xfrm>
        </p:grpSpPr>
        <p:grpSp>
          <p:nvGrpSpPr>
            <p:cNvPr id="130" name="Group 129"/>
            <p:cNvGrpSpPr/>
            <p:nvPr/>
          </p:nvGrpSpPr>
          <p:grpSpPr>
            <a:xfrm>
              <a:off x="2990850" y="5302250"/>
              <a:ext cx="438150" cy="336550"/>
              <a:chOff x="2228850" y="5302250"/>
              <a:chExt cx="438150" cy="336550"/>
            </a:xfrm>
          </p:grpSpPr>
          <p:sp>
            <p:nvSpPr>
              <p:cNvPr id="132" name="Freeform 131"/>
              <p:cNvSpPr/>
              <p:nvPr/>
            </p:nvSpPr>
            <p:spPr>
              <a:xfrm>
                <a:off x="2433544" y="5470525"/>
                <a:ext cx="190685" cy="79375"/>
              </a:xfrm>
              <a:custGeom>
                <a:avLst/>
                <a:gdLst>
                  <a:gd name="connsiteX0" fmla="*/ 0 w 190685"/>
                  <a:gd name="connsiteY0" fmla="*/ 0 h 79375"/>
                  <a:gd name="connsiteX1" fmla="*/ 15875 w 190685"/>
                  <a:gd name="connsiteY1" fmla="*/ 12700 h 79375"/>
                  <a:gd name="connsiteX2" fmla="*/ 34925 w 190685"/>
                  <a:gd name="connsiteY2" fmla="*/ 19050 h 79375"/>
                  <a:gd name="connsiteX3" fmla="*/ 60325 w 190685"/>
                  <a:gd name="connsiteY3" fmla="*/ 15875 h 79375"/>
                  <a:gd name="connsiteX4" fmla="*/ 69850 w 190685"/>
                  <a:gd name="connsiteY4" fmla="*/ 12700 h 79375"/>
                  <a:gd name="connsiteX5" fmla="*/ 130175 w 190685"/>
                  <a:gd name="connsiteY5" fmla="*/ 15875 h 79375"/>
                  <a:gd name="connsiteX6" fmla="*/ 142875 w 190685"/>
                  <a:gd name="connsiteY6" fmla="*/ 22225 h 79375"/>
                  <a:gd name="connsiteX7" fmla="*/ 161925 w 190685"/>
                  <a:gd name="connsiteY7" fmla="*/ 31750 h 79375"/>
                  <a:gd name="connsiteX8" fmla="*/ 177800 w 190685"/>
                  <a:gd name="connsiteY8" fmla="*/ 50800 h 79375"/>
                  <a:gd name="connsiteX9" fmla="*/ 187325 w 190685"/>
                  <a:gd name="connsiteY9" fmla="*/ 57150 h 79375"/>
                  <a:gd name="connsiteX10" fmla="*/ 190500 w 190685"/>
                  <a:gd name="connsiteY10" fmla="*/ 79375 h 79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0685" h="79375">
                    <a:moveTo>
                      <a:pt x="0" y="0"/>
                    </a:moveTo>
                    <a:cubicBezTo>
                      <a:pt x="5292" y="4233"/>
                      <a:pt x="9926" y="9455"/>
                      <a:pt x="15875" y="12700"/>
                    </a:cubicBezTo>
                    <a:cubicBezTo>
                      <a:pt x="21751" y="15905"/>
                      <a:pt x="34925" y="19050"/>
                      <a:pt x="34925" y="19050"/>
                    </a:cubicBezTo>
                    <a:cubicBezTo>
                      <a:pt x="43392" y="17992"/>
                      <a:pt x="51930" y="17401"/>
                      <a:pt x="60325" y="15875"/>
                    </a:cubicBezTo>
                    <a:cubicBezTo>
                      <a:pt x="63618" y="15276"/>
                      <a:pt x="66503" y="12700"/>
                      <a:pt x="69850" y="12700"/>
                    </a:cubicBezTo>
                    <a:cubicBezTo>
                      <a:pt x="89986" y="12700"/>
                      <a:pt x="110067" y="14817"/>
                      <a:pt x="130175" y="15875"/>
                    </a:cubicBezTo>
                    <a:cubicBezTo>
                      <a:pt x="134408" y="17992"/>
                      <a:pt x="138525" y="20361"/>
                      <a:pt x="142875" y="22225"/>
                    </a:cubicBezTo>
                    <a:cubicBezTo>
                      <a:pt x="154667" y="27279"/>
                      <a:pt x="151158" y="22777"/>
                      <a:pt x="161925" y="31750"/>
                    </a:cubicBezTo>
                    <a:cubicBezTo>
                      <a:pt x="193133" y="57757"/>
                      <a:pt x="152825" y="25825"/>
                      <a:pt x="177800" y="50800"/>
                    </a:cubicBezTo>
                    <a:cubicBezTo>
                      <a:pt x="180498" y="53498"/>
                      <a:pt x="184150" y="55033"/>
                      <a:pt x="187325" y="57150"/>
                    </a:cubicBezTo>
                    <a:cubicBezTo>
                      <a:pt x="191839" y="70691"/>
                      <a:pt x="190500" y="63328"/>
                      <a:pt x="190500" y="79375"/>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Freeform 132"/>
              <p:cNvSpPr/>
              <p:nvPr/>
            </p:nvSpPr>
            <p:spPr>
              <a:xfrm>
                <a:off x="2228850" y="5476875"/>
                <a:ext cx="209550" cy="161925"/>
              </a:xfrm>
              <a:custGeom>
                <a:avLst/>
                <a:gdLst>
                  <a:gd name="connsiteX0" fmla="*/ 209550 w 209550"/>
                  <a:gd name="connsiteY0" fmla="*/ 0 h 161925"/>
                  <a:gd name="connsiteX1" fmla="*/ 193675 w 209550"/>
                  <a:gd name="connsiteY1" fmla="*/ 12700 h 161925"/>
                  <a:gd name="connsiteX2" fmla="*/ 184150 w 209550"/>
                  <a:gd name="connsiteY2" fmla="*/ 19050 h 161925"/>
                  <a:gd name="connsiteX3" fmla="*/ 180975 w 209550"/>
                  <a:gd name="connsiteY3" fmla="*/ 41275 h 161925"/>
                  <a:gd name="connsiteX4" fmla="*/ 168275 w 209550"/>
                  <a:gd name="connsiteY4" fmla="*/ 60325 h 161925"/>
                  <a:gd name="connsiteX5" fmla="*/ 104775 w 209550"/>
                  <a:gd name="connsiteY5" fmla="*/ 63500 h 161925"/>
                  <a:gd name="connsiteX6" fmla="*/ 85725 w 209550"/>
                  <a:gd name="connsiteY6" fmla="*/ 73025 h 161925"/>
                  <a:gd name="connsiteX7" fmla="*/ 73025 w 209550"/>
                  <a:gd name="connsiteY7" fmla="*/ 79375 h 161925"/>
                  <a:gd name="connsiteX8" fmla="*/ 53975 w 209550"/>
                  <a:gd name="connsiteY8" fmla="*/ 92075 h 161925"/>
                  <a:gd name="connsiteX9" fmla="*/ 44450 w 209550"/>
                  <a:gd name="connsiteY9" fmla="*/ 104775 h 161925"/>
                  <a:gd name="connsiteX10" fmla="*/ 38100 w 209550"/>
                  <a:gd name="connsiteY10" fmla="*/ 114300 h 161925"/>
                  <a:gd name="connsiteX11" fmla="*/ 28575 w 209550"/>
                  <a:gd name="connsiteY11" fmla="*/ 123825 h 161925"/>
                  <a:gd name="connsiteX12" fmla="*/ 22225 w 209550"/>
                  <a:gd name="connsiteY12" fmla="*/ 133350 h 161925"/>
                  <a:gd name="connsiteX13" fmla="*/ 19050 w 209550"/>
                  <a:gd name="connsiteY13" fmla="*/ 142875 h 161925"/>
                  <a:gd name="connsiteX14" fmla="*/ 0 w 209550"/>
                  <a:gd name="connsiteY14" fmla="*/ 161925 h 161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09550" h="161925">
                    <a:moveTo>
                      <a:pt x="209550" y="0"/>
                    </a:moveTo>
                    <a:cubicBezTo>
                      <a:pt x="204258" y="4233"/>
                      <a:pt x="199096" y="8634"/>
                      <a:pt x="193675" y="12700"/>
                    </a:cubicBezTo>
                    <a:cubicBezTo>
                      <a:pt x="190622" y="14990"/>
                      <a:pt x="185700" y="15563"/>
                      <a:pt x="184150" y="19050"/>
                    </a:cubicBezTo>
                    <a:cubicBezTo>
                      <a:pt x="181111" y="25889"/>
                      <a:pt x="183661" y="34290"/>
                      <a:pt x="180975" y="41275"/>
                    </a:cubicBezTo>
                    <a:cubicBezTo>
                      <a:pt x="178235" y="48398"/>
                      <a:pt x="175897" y="59944"/>
                      <a:pt x="168275" y="60325"/>
                    </a:cubicBezTo>
                    <a:lnTo>
                      <a:pt x="104775" y="63500"/>
                    </a:lnTo>
                    <a:cubicBezTo>
                      <a:pt x="87311" y="69321"/>
                      <a:pt x="102959" y="63177"/>
                      <a:pt x="85725" y="73025"/>
                    </a:cubicBezTo>
                    <a:cubicBezTo>
                      <a:pt x="81616" y="75373"/>
                      <a:pt x="76876" y="76624"/>
                      <a:pt x="73025" y="79375"/>
                    </a:cubicBezTo>
                    <a:cubicBezTo>
                      <a:pt x="52215" y="94239"/>
                      <a:pt x="74407" y="85264"/>
                      <a:pt x="53975" y="92075"/>
                    </a:cubicBezTo>
                    <a:cubicBezTo>
                      <a:pt x="50800" y="96308"/>
                      <a:pt x="47526" y="100469"/>
                      <a:pt x="44450" y="104775"/>
                    </a:cubicBezTo>
                    <a:cubicBezTo>
                      <a:pt x="42232" y="107880"/>
                      <a:pt x="40543" y="111369"/>
                      <a:pt x="38100" y="114300"/>
                    </a:cubicBezTo>
                    <a:cubicBezTo>
                      <a:pt x="35225" y="117749"/>
                      <a:pt x="31450" y="120376"/>
                      <a:pt x="28575" y="123825"/>
                    </a:cubicBezTo>
                    <a:cubicBezTo>
                      <a:pt x="26132" y="126756"/>
                      <a:pt x="23932" y="129937"/>
                      <a:pt x="22225" y="133350"/>
                    </a:cubicBezTo>
                    <a:cubicBezTo>
                      <a:pt x="20728" y="136343"/>
                      <a:pt x="21105" y="140233"/>
                      <a:pt x="19050" y="142875"/>
                    </a:cubicBezTo>
                    <a:cubicBezTo>
                      <a:pt x="13537" y="149964"/>
                      <a:pt x="0" y="161925"/>
                      <a:pt x="0" y="161925"/>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Freeform 133"/>
              <p:cNvSpPr/>
              <p:nvPr/>
            </p:nvSpPr>
            <p:spPr>
              <a:xfrm>
                <a:off x="2285389" y="5302250"/>
                <a:ext cx="146661" cy="184150"/>
              </a:xfrm>
              <a:custGeom>
                <a:avLst/>
                <a:gdLst>
                  <a:gd name="connsiteX0" fmla="*/ 146661 w 146661"/>
                  <a:gd name="connsiteY0" fmla="*/ 184150 h 184150"/>
                  <a:gd name="connsiteX1" fmla="*/ 143486 w 146661"/>
                  <a:gd name="connsiteY1" fmla="*/ 161925 h 184150"/>
                  <a:gd name="connsiteX2" fmla="*/ 130786 w 146661"/>
                  <a:gd name="connsiteY2" fmla="*/ 158750 h 184150"/>
                  <a:gd name="connsiteX3" fmla="*/ 121261 w 146661"/>
                  <a:gd name="connsiteY3" fmla="*/ 152400 h 184150"/>
                  <a:gd name="connsiteX4" fmla="*/ 89511 w 146661"/>
                  <a:gd name="connsiteY4" fmla="*/ 139700 h 184150"/>
                  <a:gd name="connsiteX5" fmla="*/ 70461 w 146661"/>
                  <a:gd name="connsiteY5" fmla="*/ 133350 h 184150"/>
                  <a:gd name="connsiteX6" fmla="*/ 60936 w 146661"/>
                  <a:gd name="connsiteY6" fmla="*/ 130175 h 184150"/>
                  <a:gd name="connsiteX7" fmla="*/ 48236 w 146661"/>
                  <a:gd name="connsiteY7" fmla="*/ 127000 h 184150"/>
                  <a:gd name="connsiteX8" fmla="*/ 32361 w 146661"/>
                  <a:gd name="connsiteY8" fmla="*/ 98425 h 184150"/>
                  <a:gd name="connsiteX9" fmla="*/ 26011 w 146661"/>
                  <a:gd name="connsiteY9" fmla="*/ 79375 h 184150"/>
                  <a:gd name="connsiteX10" fmla="*/ 22836 w 146661"/>
                  <a:gd name="connsiteY10" fmla="*/ 50800 h 184150"/>
                  <a:gd name="connsiteX11" fmla="*/ 13311 w 146661"/>
                  <a:gd name="connsiteY11" fmla="*/ 44450 h 184150"/>
                  <a:gd name="connsiteX12" fmla="*/ 3786 w 146661"/>
                  <a:gd name="connsiteY12" fmla="*/ 34925 h 184150"/>
                  <a:gd name="connsiteX13" fmla="*/ 611 w 146661"/>
                  <a:gd name="connsiteY13" fmla="*/ 0 h 184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6661" h="184150">
                    <a:moveTo>
                      <a:pt x="146661" y="184150"/>
                    </a:moveTo>
                    <a:cubicBezTo>
                      <a:pt x="145603" y="176742"/>
                      <a:pt x="147452" y="168271"/>
                      <a:pt x="143486" y="161925"/>
                    </a:cubicBezTo>
                    <a:cubicBezTo>
                      <a:pt x="141173" y="158225"/>
                      <a:pt x="134797" y="160469"/>
                      <a:pt x="130786" y="158750"/>
                    </a:cubicBezTo>
                    <a:cubicBezTo>
                      <a:pt x="127279" y="157247"/>
                      <a:pt x="124574" y="154293"/>
                      <a:pt x="121261" y="152400"/>
                    </a:cubicBezTo>
                    <a:cubicBezTo>
                      <a:pt x="108180" y="144925"/>
                      <a:pt x="105123" y="144904"/>
                      <a:pt x="89511" y="139700"/>
                    </a:cubicBezTo>
                    <a:lnTo>
                      <a:pt x="70461" y="133350"/>
                    </a:lnTo>
                    <a:cubicBezTo>
                      <a:pt x="67286" y="132292"/>
                      <a:pt x="64183" y="130987"/>
                      <a:pt x="60936" y="130175"/>
                    </a:cubicBezTo>
                    <a:lnTo>
                      <a:pt x="48236" y="127000"/>
                    </a:lnTo>
                    <a:cubicBezTo>
                      <a:pt x="43403" y="118944"/>
                      <a:pt x="36005" y="107535"/>
                      <a:pt x="32361" y="98425"/>
                    </a:cubicBezTo>
                    <a:cubicBezTo>
                      <a:pt x="29875" y="92210"/>
                      <a:pt x="26011" y="79375"/>
                      <a:pt x="26011" y="79375"/>
                    </a:cubicBezTo>
                    <a:cubicBezTo>
                      <a:pt x="24953" y="69850"/>
                      <a:pt x="26111" y="59807"/>
                      <a:pt x="22836" y="50800"/>
                    </a:cubicBezTo>
                    <a:cubicBezTo>
                      <a:pt x="21532" y="47214"/>
                      <a:pt x="16242" y="46893"/>
                      <a:pt x="13311" y="44450"/>
                    </a:cubicBezTo>
                    <a:cubicBezTo>
                      <a:pt x="9862" y="41575"/>
                      <a:pt x="6961" y="38100"/>
                      <a:pt x="3786" y="34925"/>
                    </a:cubicBezTo>
                    <a:cubicBezTo>
                      <a:pt x="-2066" y="17368"/>
                      <a:pt x="611" y="28747"/>
                      <a:pt x="611" y="0"/>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Freeform 134"/>
              <p:cNvSpPr/>
              <p:nvPr/>
            </p:nvSpPr>
            <p:spPr>
              <a:xfrm>
                <a:off x="2454275" y="5337109"/>
                <a:ext cx="212725" cy="127066"/>
              </a:xfrm>
              <a:custGeom>
                <a:avLst/>
                <a:gdLst>
                  <a:gd name="connsiteX0" fmla="*/ 0 w 212725"/>
                  <a:gd name="connsiteY0" fmla="*/ 127066 h 127066"/>
                  <a:gd name="connsiteX1" fmla="*/ 3175 w 212725"/>
                  <a:gd name="connsiteY1" fmla="*/ 95316 h 127066"/>
                  <a:gd name="connsiteX2" fmla="*/ 9525 w 212725"/>
                  <a:gd name="connsiteY2" fmla="*/ 85791 h 127066"/>
                  <a:gd name="connsiteX3" fmla="*/ 28575 w 212725"/>
                  <a:gd name="connsiteY3" fmla="*/ 79441 h 127066"/>
                  <a:gd name="connsiteX4" fmla="*/ 38100 w 212725"/>
                  <a:gd name="connsiteY4" fmla="*/ 76266 h 127066"/>
                  <a:gd name="connsiteX5" fmla="*/ 60325 w 212725"/>
                  <a:gd name="connsiteY5" fmla="*/ 69916 h 127066"/>
                  <a:gd name="connsiteX6" fmla="*/ 63500 w 212725"/>
                  <a:gd name="connsiteY6" fmla="*/ 60391 h 127066"/>
                  <a:gd name="connsiteX7" fmla="*/ 76200 w 212725"/>
                  <a:gd name="connsiteY7" fmla="*/ 34991 h 127066"/>
                  <a:gd name="connsiteX8" fmla="*/ 82550 w 212725"/>
                  <a:gd name="connsiteY8" fmla="*/ 15941 h 127066"/>
                  <a:gd name="connsiteX9" fmla="*/ 130175 w 212725"/>
                  <a:gd name="connsiteY9" fmla="*/ 12766 h 127066"/>
                  <a:gd name="connsiteX10" fmla="*/ 139700 w 212725"/>
                  <a:gd name="connsiteY10" fmla="*/ 9591 h 127066"/>
                  <a:gd name="connsiteX11" fmla="*/ 146050 w 212725"/>
                  <a:gd name="connsiteY11" fmla="*/ 66 h 127066"/>
                  <a:gd name="connsiteX12" fmla="*/ 165100 w 212725"/>
                  <a:gd name="connsiteY12" fmla="*/ 6416 h 127066"/>
                  <a:gd name="connsiteX13" fmla="*/ 212725 w 212725"/>
                  <a:gd name="connsiteY13" fmla="*/ 6416 h 127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2725" h="127066">
                    <a:moveTo>
                      <a:pt x="0" y="127066"/>
                    </a:moveTo>
                    <a:cubicBezTo>
                      <a:pt x="1058" y="116483"/>
                      <a:pt x="783" y="105680"/>
                      <a:pt x="3175" y="95316"/>
                    </a:cubicBezTo>
                    <a:cubicBezTo>
                      <a:pt x="4033" y="91598"/>
                      <a:pt x="6289" y="87813"/>
                      <a:pt x="9525" y="85791"/>
                    </a:cubicBezTo>
                    <a:cubicBezTo>
                      <a:pt x="15201" y="82243"/>
                      <a:pt x="22225" y="81558"/>
                      <a:pt x="28575" y="79441"/>
                    </a:cubicBezTo>
                    <a:cubicBezTo>
                      <a:pt x="31750" y="78383"/>
                      <a:pt x="34853" y="77078"/>
                      <a:pt x="38100" y="76266"/>
                    </a:cubicBezTo>
                    <a:cubicBezTo>
                      <a:pt x="54047" y="72279"/>
                      <a:pt x="46660" y="74471"/>
                      <a:pt x="60325" y="69916"/>
                    </a:cubicBezTo>
                    <a:cubicBezTo>
                      <a:pt x="61383" y="66741"/>
                      <a:pt x="62115" y="63438"/>
                      <a:pt x="63500" y="60391"/>
                    </a:cubicBezTo>
                    <a:cubicBezTo>
                      <a:pt x="67417" y="51773"/>
                      <a:pt x="73207" y="43971"/>
                      <a:pt x="76200" y="34991"/>
                    </a:cubicBezTo>
                    <a:cubicBezTo>
                      <a:pt x="78317" y="28641"/>
                      <a:pt x="75871" y="16386"/>
                      <a:pt x="82550" y="15941"/>
                    </a:cubicBezTo>
                    <a:lnTo>
                      <a:pt x="130175" y="12766"/>
                    </a:lnTo>
                    <a:cubicBezTo>
                      <a:pt x="133350" y="11708"/>
                      <a:pt x="137087" y="11682"/>
                      <a:pt x="139700" y="9591"/>
                    </a:cubicBezTo>
                    <a:cubicBezTo>
                      <a:pt x="142680" y="7207"/>
                      <a:pt x="142264" y="539"/>
                      <a:pt x="146050" y="66"/>
                    </a:cubicBezTo>
                    <a:cubicBezTo>
                      <a:pt x="152692" y="-764"/>
                      <a:pt x="158407" y="6416"/>
                      <a:pt x="165100" y="6416"/>
                    </a:cubicBezTo>
                    <a:lnTo>
                      <a:pt x="212725" y="6416"/>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1" name="Oval 130"/>
            <p:cNvSpPr/>
            <p:nvPr/>
          </p:nvSpPr>
          <p:spPr>
            <a:xfrm>
              <a:off x="3176047" y="5449026"/>
              <a:ext cx="45719" cy="45719"/>
            </a:xfrm>
            <a:prstGeom prst="ellips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6" name="Group 135"/>
          <p:cNvGrpSpPr>
            <a:grpSpLocks noChangeAspect="1"/>
          </p:cNvGrpSpPr>
          <p:nvPr/>
        </p:nvGrpSpPr>
        <p:grpSpPr>
          <a:xfrm>
            <a:off x="3864915" y="5134002"/>
            <a:ext cx="1280259" cy="735117"/>
            <a:chOff x="2438400" y="5857875"/>
            <a:chExt cx="1476375" cy="847725"/>
          </a:xfrm>
        </p:grpSpPr>
        <p:grpSp>
          <p:nvGrpSpPr>
            <p:cNvPr id="137" name="Group 136"/>
            <p:cNvGrpSpPr/>
            <p:nvPr/>
          </p:nvGrpSpPr>
          <p:grpSpPr>
            <a:xfrm>
              <a:off x="2438400" y="5857875"/>
              <a:ext cx="1476375" cy="847725"/>
              <a:chOff x="2476500" y="5857875"/>
              <a:chExt cx="1476375" cy="847725"/>
            </a:xfrm>
          </p:grpSpPr>
          <p:sp>
            <p:nvSpPr>
              <p:cNvPr id="147" name="Freeform 146"/>
              <p:cNvSpPr/>
              <p:nvPr/>
            </p:nvSpPr>
            <p:spPr>
              <a:xfrm>
                <a:off x="2476500" y="6200775"/>
                <a:ext cx="1476375" cy="257175"/>
              </a:xfrm>
              <a:custGeom>
                <a:avLst/>
                <a:gdLst>
                  <a:gd name="connsiteX0" fmla="*/ 0 w 1476375"/>
                  <a:gd name="connsiteY0" fmla="*/ 257175 h 257175"/>
                  <a:gd name="connsiteX1" fmla="*/ 66675 w 1476375"/>
                  <a:gd name="connsiteY1" fmla="*/ 180975 h 257175"/>
                  <a:gd name="connsiteX2" fmla="*/ 95250 w 1476375"/>
                  <a:gd name="connsiteY2" fmla="*/ 161925 h 257175"/>
                  <a:gd name="connsiteX3" fmla="*/ 304800 w 1476375"/>
                  <a:gd name="connsiteY3" fmla="*/ 171450 h 257175"/>
                  <a:gd name="connsiteX4" fmla="*/ 352425 w 1476375"/>
                  <a:gd name="connsiteY4" fmla="*/ 180975 h 257175"/>
                  <a:gd name="connsiteX5" fmla="*/ 561975 w 1476375"/>
                  <a:gd name="connsiteY5" fmla="*/ 190500 h 257175"/>
                  <a:gd name="connsiteX6" fmla="*/ 619125 w 1476375"/>
                  <a:gd name="connsiteY6" fmla="*/ 180975 h 257175"/>
                  <a:gd name="connsiteX7" fmla="*/ 666750 w 1476375"/>
                  <a:gd name="connsiteY7" fmla="*/ 123825 h 257175"/>
                  <a:gd name="connsiteX8" fmla="*/ 695325 w 1476375"/>
                  <a:gd name="connsiteY8" fmla="*/ 95250 h 257175"/>
                  <a:gd name="connsiteX9" fmla="*/ 762000 w 1476375"/>
                  <a:gd name="connsiteY9" fmla="*/ 28575 h 257175"/>
                  <a:gd name="connsiteX10" fmla="*/ 819150 w 1476375"/>
                  <a:gd name="connsiteY10" fmla="*/ 9525 h 257175"/>
                  <a:gd name="connsiteX11" fmla="*/ 904875 w 1476375"/>
                  <a:gd name="connsiteY11" fmla="*/ 19050 h 257175"/>
                  <a:gd name="connsiteX12" fmla="*/ 942975 w 1476375"/>
                  <a:gd name="connsiteY12" fmla="*/ 28575 h 257175"/>
                  <a:gd name="connsiteX13" fmla="*/ 990600 w 1476375"/>
                  <a:gd name="connsiteY13" fmla="*/ 38100 h 257175"/>
                  <a:gd name="connsiteX14" fmla="*/ 1019175 w 1476375"/>
                  <a:gd name="connsiteY14" fmla="*/ 57150 h 257175"/>
                  <a:gd name="connsiteX15" fmla="*/ 1114425 w 1476375"/>
                  <a:gd name="connsiteY15" fmla="*/ 76200 h 257175"/>
                  <a:gd name="connsiteX16" fmla="*/ 1409700 w 1476375"/>
                  <a:gd name="connsiteY16" fmla="*/ 66675 h 257175"/>
                  <a:gd name="connsiteX17" fmla="*/ 1447800 w 1476375"/>
                  <a:gd name="connsiteY17" fmla="*/ 28575 h 257175"/>
                  <a:gd name="connsiteX18" fmla="*/ 1476375 w 1476375"/>
                  <a:gd name="connsiteY18" fmla="*/ 0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476375" h="257175">
                    <a:moveTo>
                      <a:pt x="0" y="257175"/>
                    </a:moveTo>
                    <a:cubicBezTo>
                      <a:pt x="20586" y="231442"/>
                      <a:pt x="40905" y="202450"/>
                      <a:pt x="66675" y="180975"/>
                    </a:cubicBezTo>
                    <a:cubicBezTo>
                      <a:pt x="75469" y="173646"/>
                      <a:pt x="85725" y="168275"/>
                      <a:pt x="95250" y="161925"/>
                    </a:cubicBezTo>
                    <a:cubicBezTo>
                      <a:pt x="165100" y="165100"/>
                      <a:pt x="235069" y="166285"/>
                      <a:pt x="304800" y="171450"/>
                    </a:cubicBezTo>
                    <a:cubicBezTo>
                      <a:pt x="320945" y="172646"/>
                      <a:pt x="336280" y="179779"/>
                      <a:pt x="352425" y="180975"/>
                    </a:cubicBezTo>
                    <a:cubicBezTo>
                      <a:pt x="422156" y="186140"/>
                      <a:pt x="492125" y="187325"/>
                      <a:pt x="561975" y="190500"/>
                    </a:cubicBezTo>
                    <a:cubicBezTo>
                      <a:pt x="581025" y="187325"/>
                      <a:pt x="601477" y="188819"/>
                      <a:pt x="619125" y="180975"/>
                    </a:cubicBezTo>
                    <a:cubicBezTo>
                      <a:pt x="641223" y="171154"/>
                      <a:pt x="652611" y="140791"/>
                      <a:pt x="666750" y="123825"/>
                    </a:cubicBezTo>
                    <a:cubicBezTo>
                      <a:pt x="675374" y="113477"/>
                      <a:pt x="685800" y="104775"/>
                      <a:pt x="695325" y="95250"/>
                    </a:cubicBezTo>
                    <a:cubicBezTo>
                      <a:pt x="708499" y="55727"/>
                      <a:pt x="704684" y="47680"/>
                      <a:pt x="762000" y="28575"/>
                    </a:cubicBezTo>
                    <a:lnTo>
                      <a:pt x="819150" y="9525"/>
                    </a:lnTo>
                    <a:cubicBezTo>
                      <a:pt x="847725" y="12700"/>
                      <a:pt x="876458" y="14678"/>
                      <a:pt x="904875" y="19050"/>
                    </a:cubicBezTo>
                    <a:cubicBezTo>
                      <a:pt x="917814" y="21041"/>
                      <a:pt x="930196" y="25735"/>
                      <a:pt x="942975" y="28575"/>
                    </a:cubicBezTo>
                    <a:cubicBezTo>
                      <a:pt x="958779" y="32087"/>
                      <a:pt x="974725" y="34925"/>
                      <a:pt x="990600" y="38100"/>
                    </a:cubicBezTo>
                    <a:cubicBezTo>
                      <a:pt x="1000125" y="44450"/>
                      <a:pt x="1008936" y="52030"/>
                      <a:pt x="1019175" y="57150"/>
                    </a:cubicBezTo>
                    <a:cubicBezTo>
                      <a:pt x="1045774" y="70450"/>
                      <a:pt x="1089854" y="72690"/>
                      <a:pt x="1114425" y="76200"/>
                    </a:cubicBezTo>
                    <a:cubicBezTo>
                      <a:pt x="1212850" y="73025"/>
                      <a:pt x="1311394" y="72458"/>
                      <a:pt x="1409700" y="66675"/>
                    </a:cubicBezTo>
                    <a:cubicBezTo>
                      <a:pt x="1453761" y="64083"/>
                      <a:pt x="1429139" y="56567"/>
                      <a:pt x="1447800" y="28575"/>
                    </a:cubicBezTo>
                    <a:cubicBezTo>
                      <a:pt x="1455272" y="17367"/>
                      <a:pt x="1476375" y="0"/>
                      <a:pt x="1476375" y="0"/>
                    </a:cubicBezTo>
                  </a:path>
                </a:pathLst>
              </a:cu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Freeform 147"/>
              <p:cNvSpPr/>
              <p:nvPr/>
            </p:nvSpPr>
            <p:spPr>
              <a:xfrm>
                <a:off x="3476296" y="5857875"/>
                <a:ext cx="96730" cy="409575"/>
              </a:xfrm>
              <a:custGeom>
                <a:avLst/>
                <a:gdLst>
                  <a:gd name="connsiteX0" fmla="*/ 9854 w 96730"/>
                  <a:gd name="connsiteY0" fmla="*/ 409575 h 409575"/>
                  <a:gd name="connsiteX1" fmla="*/ 9854 w 96730"/>
                  <a:gd name="connsiteY1" fmla="*/ 238125 h 409575"/>
                  <a:gd name="connsiteX2" fmla="*/ 57479 w 96730"/>
                  <a:gd name="connsiteY2" fmla="*/ 190500 h 409575"/>
                  <a:gd name="connsiteX3" fmla="*/ 86054 w 96730"/>
                  <a:gd name="connsiteY3" fmla="*/ 161925 h 409575"/>
                  <a:gd name="connsiteX4" fmla="*/ 86054 w 96730"/>
                  <a:gd name="connsiteY4" fmla="*/ 47625 h 409575"/>
                  <a:gd name="connsiteX5" fmla="*/ 86054 w 96730"/>
                  <a:gd name="connsiteY5" fmla="*/ 0 h 409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6730" h="409575">
                    <a:moveTo>
                      <a:pt x="9854" y="409575"/>
                    </a:moveTo>
                    <a:cubicBezTo>
                      <a:pt x="2039" y="339237"/>
                      <a:pt x="-7731" y="308463"/>
                      <a:pt x="9854" y="238125"/>
                    </a:cubicBezTo>
                    <a:cubicBezTo>
                      <a:pt x="17207" y="208714"/>
                      <a:pt x="37426" y="207211"/>
                      <a:pt x="57479" y="190500"/>
                    </a:cubicBezTo>
                    <a:cubicBezTo>
                      <a:pt x="67827" y="181876"/>
                      <a:pt x="76529" y="171450"/>
                      <a:pt x="86054" y="161925"/>
                    </a:cubicBezTo>
                    <a:cubicBezTo>
                      <a:pt x="105763" y="102798"/>
                      <a:pt x="93560" y="152712"/>
                      <a:pt x="86054" y="47625"/>
                    </a:cubicBezTo>
                    <a:cubicBezTo>
                      <a:pt x="84923" y="31790"/>
                      <a:pt x="86054" y="15875"/>
                      <a:pt x="86054" y="0"/>
                    </a:cubicBezTo>
                  </a:path>
                </a:pathLst>
              </a:cu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Freeform 148"/>
              <p:cNvSpPr/>
              <p:nvPr/>
            </p:nvSpPr>
            <p:spPr>
              <a:xfrm>
                <a:off x="3571875" y="5857875"/>
                <a:ext cx="295275" cy="114300"/>
              </a:xfrm>
              <a:custGeom>
                <a:avLst/>
                <a:gdLst>
                  <a:gd name="connsiteX0" fmla="*/ 0 w 295275"/>
                  <a:gd name="connsiteY0" fmla="*/ 114300 h 114300"/>
                  <a:gd name="connsiteX1" fmla="*/ 123825 w 295275"/>
                  <a:gd name="connsiteY1" fmla="*/ 104775 h 114300"/>
                  <a:gd name="connsiteX2" fmla="*/ 161925 w 295275"/>
                  <a:gd name="connsiteY2" fmla="*/ 47625 h 114300"/>
                  <a:gd name="connsiteX3" fmla="*/ 209550 w 295275"/>
                  <a:gd name="connsiteY3" fmla="*/ 0 h 114300"/>
                  <a:gd name="connsiteX4" fmla="*/ 247650 w 295275"/>
                  <a:gd name="connsiteY4" fmla="*/ 9525 h 114300"/>
                  <a:gd name="connsiteX5" fmla="*/ 276225 w 295275"/>
                  <a:gd name="connsiteY5" fmla="*/ 19050 h 114300"/>
                  <a:gd name="connsiteX6" fmla="*/ 295275 w 295275"/>
                  <a:gd name="connsiteY6" fmla="*/ 19050 h 114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5275" h="114300">
                    <a:moveTo>
                      <a:pt x="0" y="114300"/>
                    </a:moveTo>
                    <a:cubicBezTo>
                      <a:pt x="41275" y="111125"/>
                      <a:pt x="83137" y="112404"/>
                      <a:pt x="123825" y="104775"/>
                    </a:cubicBezTo>
                    <a:cubicBezTo>
                      <a:pt x="162834" y="97461"/>
                      <a:pt x="150147" y="75107"/>
                      <a:pt x="161925" y="47625"/>
                    </a:cubicBezTo>
                    <a:cubicBezTo>
                      <a:pt x="174625" y="17992"/>
                      <a:pt x="184150" y="16933"/>
                      <a:pt x="209550" y="0"/>
                    </a:cubicBezTo>
                    <a:cubicBezTo>
                      <a:pt x="222250" y="3175"/>
                      <a:pt x="235063" y="5929"/>
                      <a:pt x="247650" y="9525"/>
                    </a:cubicBezTo>
                    <a:cubicBezTo>
                      <a:pt x="257304" y="12283"/>
                      <a:pt x="266380" y="17081"/>
                      <a:pt x="276225" y="19050"/>
                    </a:cubicBezTo>
                    <a:cubicBezTo>
                      <a:pt x="282452" y="20295"/>
                      <a:pt x="288925" y="19050"/>
                      <a:pt x="295275" y="19050"/>
                    </a:cubicBezTo>
                  </a:path>
                </a:pathLst>
              </a:cu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Freeform 149"/>
              <p:cNvSpPr/>
              <p:nvPr/>
            </p:nvSpPr>
            <p:spPr>
              <a:xfrm>
                <a:off x="2971745" y="5915025"/>
                <a:ext cx="95305" cy="476250"/>
              </a:xfrm>
              <a:custGeom>
                <a:avLst/>
                <a:gdLst>
                  <a:gd name="connsiteX0" fmla="*/ 66730 w 95305"/>
                  <a:gd name="connsiteY0" fmla="*/ 476250 h 476250"/>
                  <a:gd name="connsiteX1" fmla="*/ 28630 w 95305"/>
                  <a:gd name="connsiteY1" fmla="*/ 428625 h 476250"/>
                  <a:gd name="connsiteX2" fmla="*/ 28630 w 95305"/>
                  <a:gd name="connsiteY2" fmla="*/ 323850 h 476250"/>
                  <a:gd name="connsiteX3" fmla="*/ 66730 w 95305"/>
                  <a:gd name="connsiteY3" fmla="*/ 266700 h 476250"/>
                  <a:gd name="connsiteX4" fmla="*/ 85780 w 95305"/>
                  <a:gd name="connsiteY4" fmla="*/ 238125 h 476250"/>
                  <a:gd name="connsiteX5" fmla="*/ 95305 w 95305"/>
                  <a:gd name="connsiteY5" fmla="*/ 209550 h 476250"/>
                  <a:gd name="connsiteX6" fmla="*/ 76255 w 95305"/>
                  <a:gd name="connsiteY6" fmla="*/ 85725 h 476250"/>
                  <a:gd name="connsiteX7" fmla="*/ 28630 w 95305"/>
                  <a:gd name="connsiteY7" fmla="*/ 28575 h 476250"/>
                  <a:gd name="connsiteX8" fmla="*/ 55 w 95305"/>
                  <a:gd name="connsiteY8" fmla="*/ 0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5305" h="476250">
                    <a:moveTo>
                      <a:pt x="66730" y="476250"/>
                    </a:moveTo>
                    <a:cubicBezTo>
                      <a:pt x="54030" y="460375"/>
                      <a:pt x="37722" y="446809"/>
                      <a:pt x="28630" y="428625"/>
                    </a:cubicBezTo>
                    <a:cubicBezTo>
                      <a:pt x="14599" y="400563"/>
                      <a:pt x="17301" y="351041"/>
                      <a:pt x="28630" y="323850"/>
                    </a:cubicBezTo>
                    <a:cubicBezTo>
                      <a:pt x="37436" y="302716"/>
                      <a:pt x="54030" y="285750"/>
                      <a:pt x="66730" y="266700"/>
                    </a:cubicBezTo>
                    <a:cubicBezTo>
                      <a:pt x="73080" y="257175"/>
                      <a:pt x="82160" y="248985"/>
                      <a:pt x="85780" y="238125"/>
                    </a:cubicBezTo>
                    <a:lnTo>
                      <a:pt x="95305" y="209550"/>
                    </a:lnTo>
                    <a:cubicBezTo>
                      <a:pt x="88955" y="168275"/>
                      <a:pt x="86383" y="126239"/>
                      <a:pt x="76255" y="85725"/>
                    </a:cubicBezTo>
                    <a:cubicBezTo>
                      <a:pt x="72312" y="69951"/>
                      <a:pt x="38732" y="36993"/>
                      <a:pt x="28630" y="28575"/>
                    </a:cubicBezTo>
                    <a:cubicBezTo>
                      <a:pt x="-2587" y="2561"/>
                      <a:pt x="55" y="22416"/>
                      <a:pt x="55" y="0"/>
                    </a:cubicBezTo>
                  </a:path>
                </a:pathLst>
              </a:cu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Freeform 150"/>
              <p:cNvSpPr/>
              <p:nvPr/>
            </p:nvSpPr>
            <p:spPr>
              <a:xfrm>
                <a:off x="2562189" y="6381750"/>
                <a:ext cx="248891" cy="323850"/>
              </a:xfrm>
              <a:custGeom>
                <a:avLst/>
                <a:gdLst>
                  <a:gd name="connsiteX0" fmla="*/ 190536 w 248891"/>
                  <a:gd name="connsiteY0" fmla="*/ 0 h 323850"/>
                  <a:gd name="connsiteX1" fmla="*/ 181011 w 248891"/>
                  <a:gd name="connsiteY1" fmla="*/ 47625 h 323850"/>
                  <a:gd name="connsiteX2" fmla="*/ 171486 w 248891"/>
                  <a:gd name="connsiteY2" fmla="*/ 76200 h 323850"/>
                  <a:gd name="connsiteX3" fmla="*/ 209586 w 248891"/>
                  <a:gd name="connsiteY3" fmla="*/ 142875 h 323850"/>
                  <a:gd name="connsiteX4" fmla="*/ 238161 w 248891"/>
                  <a:gd name="connsiteY4" fmla="*/ 152400 h 323850"/>
                  <a:gd name="connsiteX5" fmla="*/ 247686 w 248891"/>
                  <a:gd name="connsiteY5" fmla="*/ 190500 h 323850"/>
                  <a:gd name="connsiteX6" fmla="*/ 219111 w 248891"/>
                  <a:gd name="connsiteY6" fmla="*/ 200025 h 323850"/>
                  <a:gd name="connsiteX7" fmla="*/ 171486 w 248891"/>
                  <a:gd name="connsiteY7" fmla="*/ 247650 h 323850"/>
                  <a:gd name="connsiteX8" fmla="*/ 85761 w 248891"/>
                  <a:gd name="connsiteY8" fmla="*/ 266700 h 323850"/>
                  <a:gd name="connsiteX9" fmla="*/ 57186 w 248891"/>
                  <a:gd name="connsiteY9" fmla="*/ 276225 h 323850"/>
                  <a:gd name="connsiteX10" fmla="*/ 19086 w 248891"/>
                  <a:gd name="connsiteY10" fmla="*/ 285750 h 323850"/>
                  <a:gd name="connsiteX11" fmla="*/ 36 w 248891"/>
                  <a:gd name="connsiteY11" fmla="*/ 323850 h 323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8891" h="323850">
                    <a:moveTo>
                      <a:pt x="190536" y="0"/>
                    </a:moveTo>
                    <a:cubicBezTo>
                      <a:pt x="187361" y="15875"/>
                      <a:pt x="184938" y="31919"/>
                      <a:pt x="181011" y="47625"/>
                    </a:cubicBezTo>
                    <a:cubicBezTo>
                      <a:pt x="178576" y="57365"/>
                      <a:pt x="171486" y="66160"/>
                      <a:pt x="171486" y="76200"/>
                    </a:cubicBezTo>
                    <a:cubicBezTo>
                      <a:pt x="171486" y="106585"/>
                      <a:pt x="184917" y="126429"/>
                      <a:pt x="209586" y="142875"/>
                    </a:cubicBezTo>
                    <a:cubicBezTo>
                      <a:pt x="217940" y="148444"/>
                      <a:pt x="228636" y="149225"/>
                      <a:pt x="238161" y="152400"/>
                    </a:cubicBezTo>
                    <a:cubicBezTo>
                      <a:pt x="241336" y="165100"/>
                      <a:pt x="252548" y="178345"/>
                      <a:pt x="247686" y="190500"/>
                    </a:cubicBezTo>
                    <a:cubicBezTo>
                      <a:pt x="243957" y="199822"/>
                      <a:pt x="226951" y="193753"/>
                      <a:pt x="219111" y="200025"/>
                    </a:cubicBezTo>
                    <a:cubicBezTo>
                      <a:pt x="155611" y="250825"/>
                      <a:pt x="247686" y="209550"/>
                      <a:pt x="171486" y="247650"/>
                    </a:cubicBezTo>
                    <a:cubicBezTo>
                      <a:pt x="145755" y="260515"/>
                      <a:pt x="112101" y="260847"/>
                      <a:pt x="85761" y="266700"/>
                    </a:cubicBezTo>
                    <a:cubicBezTo>
                      <a:pt x="75960" y="268878"/>
                      <a:pt x="66840" y="273467"/>
                      <a:pt x="57186" y="276225"/>
                    </a:cubicBezTo>
                    <a:cubicBezTo>
                      <a:pt x="44599" y="279821"/>
                      <a:pt x="31786" y="282575"/>
                      <a:pt x="19086" y="285750"/>
                    </a:cubicBezTo>
                    <a:cubicBezTo>
                      <a:pt x="-1725" y="316967"/>
                      <a:pt x="36" y="302877"/>
                      <a:pt x="36" y="323850"/>
                    </a:cubicBezTo>
                  </a:path>
                </a:pathLst>
              </a:cu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Freeform 151"/>
              <p:cNvSpPr/>
              <p:nvPr/>
            </p:nvSpPr>
            <p:spPr>
              <a:xfrm>
                <a:off x="2771775" y="6564210"/>
                <a:ext cx="561975" cy="141390"/>
              </a:xfrm>
              <a:custGeom>
                <a:avLst/>
                <a:gdLst>
                  <a:gd name="connsiteX0" fmla="*/ 0 w 561975"/>
                  <a:gd name="connsiteY0" fmla="*/ 36615 h 141390"/>
                  <a:gd name="connsiteX1" fmla="*/ 190500 w 561975"/>
                  <a:gd name="connsiteY1" fmla="*/ 17565 h 141390"/>
                  <a:gd name="connsiteX2" fmla="*/ 219075 w 561975"/>
                  <a:gd name="connsiteY2" fmla="*/ 36615 h 141390"/>
                  <a:gd name="connsiteX3" fmla="*/ 247650 w 561975"/>
                  <a:gd name="connsiteY3" fmla="*/ 46140 h 141390"/>
                  <a:gd name="connsiteX4" fmla="*/ 257175 w 561975"/>
                  <a:gd name="connsiteY4" fmla="*/ 74715 h 141390"/>
                  <a:gd name="connsiteX5" fmla="*/ 295275 w 561975"/>
                  <a:gd name="connsiteY5" fmla="*/ 103290 h 141390"/>
                  <a:gd name="connsiteX6" fmla="*/ 361950 w 561975"/>
                  <a:gd name="connsiteY6" fmla="*/ 141390 h 141390"/>
                  <a:gd name="connsiteX7" fmla="*/ 409575 w 561975"/>
                  <a:gd name="connsiteY7" fmla="*/ 122340 h 141390"/>
                  <a:gd name="connsiteX8" fmla="*/ 447675 w 561975"/>
                  <a:gd name="connsiteY8" fmla="*/ 112815 h 141390"/>
                  <a:gd name="connsiteX9" fmla="*/ 476250 w 561975"/>
                  <a:gd name="connsiteY9" fmla="*/ 93765 h 141390"/>
                  <a:gd name="connsiteX10" fmla="*/ 514350 w 561975"/>
                  <a:gd name="connsiteY10" fmla="*/ 84240 h 141390"/>
                  <a:gd name="connsiteX11" fmla="*/ 561975 w 561975"/>
                  <a:gd name="connsiteY11" fmla="*/ 65190 h 141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61975" h="141390">
                    <a:moveTo>
                      <a:pt x="0" y="36615"/>
                    </a:moveTo>
                    <a:cubicBezTo>
                      <a:pt x="80391" y="-11620"/>
                      <a:pt x="50198" y="-5819"/>
                      <a:pt x="190500" y="17565"/>
                    </a:cubicBezTo>
                    <a:cubicBezTo>
                      <a:pt x="201792" y="19447"/>
                      <a:pt x="208836" y="31495"/>
                      <a:pt x="219075" y="36615"/>
                    </a:cubicBezTo>
                    <a:cubicBezTo>
                      <a:pt x="228055" y="41105"/>
                      <a:pt x="238125" y="42965"/>
                      <a:pt x="247650" y="46140"/>
                    </a:cubicBezTo>
                    <a:cubicBezTo>
                      <a:pt x="250825" y="55665"/>
                      <a:pt x="250747" y="67002"/>
                      <a:pt x="257175" y="74715"/>
                    </a:cubicBezTo>
                    <a:cubicBezTo>
                      <a:pt x="267338" y="86911"/>
                      <a:pt x="282357" y="94063"/>
                      <a:pt x="295275" y="103290"/>
                    </a:cubicBezTo>
                    <a:cubicBezTo>
                      <a:pt x="326689" y="125729"/>
                      <a:pt x="324744" y="122787"/>
                      <a:pt x="361950" y="141390"/>
                    </a:cubicBezTo>
                    <a:cubicBezTo>
                      <a:pt x="377825" y="135040"/>
                      <a:pt x="393355" y="127747"/>
                      <a:pt x="409575" y="122340"/>
                    </a:cubicBezTo>
                    <a:cubicBezTo>
                      <a:pt x="421994" y="118200"/>
                      <a:pt x="435643" y="117972"/>
                      <a:pt x="447675" y="112815"/>
                    </a:cubicBezTo>
                    <a:cubicBezTo>
                      <a:pt x="458197" y="108306"/>
                      <a:pt x="465728" y="98274"/>
                      <a:pt x="476250" y="93765"/>
                    </a:cubicBezTo>
                    <a:cubicBezTo>
                      <a:pt x="488282" y="88608"/>
                      <a:pt x="502093" y="88837"/>
                      <a:pt x="514350" y="84240"/>
                    </a:cubicBezTo>
                    <a:cubicBezTo>
                      <a:pt x="568936" y="63770"/>
                      <a:pt x="535199" y="65190"/>
                      <a:pt x="561975" y="65190"/>
                    </a:cubicBezTo>
                  </a:path>
                </a:pathLst>
              </a:cu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Freeform 152"/>
              <p:cNvSpPr/>
              <p:nvPr/>
            </p:nvSpPr>
            <p:spPr>
              <a:xfrm>
                <a:off x="3189021" y="6446781"/>
                <a:ext cx="239979" cy="239769"/>
              </a:xfrm>
              <a:custGeom>
                <a:avLst/>
                <a:gdLst>
                  <a:gd name="connsiteX0" fmla="*/ 1854 w 239979"/>
                  <a:gd name="connsiteY0" fmla="*/ 239769 h 239769"/>
                  <a:gd name="connsiteX1" fmla="*/ 11379 w 239979"/>
                  <a:gd name="connsiteY1" fmla="*/ 115944 h 239769"/>
                  <a:gd name="connsiteX2" fmla="*/ 78054 w 239979"/>
                  <a:gd name="connsiteY2" fmla="*/ 106419 h 239769"/>
                  <a:gd name="connsiteX3" fmla="*/ 125679 w 239979"/>
                  <a:gd name="connsiteY3" fmla="*/ 77844 h 239769"/>
                  <a:gd name="connsiteX4" fmla="*/ 135204 w 239979"/>
                  <a:gd name="connsiteY4" fmla="*/ 20694 h 239769"/>
                  <a:gd name="connsiteX5" fmla="*/ 239979 w 239979"/>
                  <a:gd name="connsiteY5" fmla="*/ 1644 h 239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9979" h="239769">
                    <a:moveTo>
                      <a:pt x="1854" y="239769"/>
                    </a:moveTo>
                    <a:cubicBezTo>
                      <a:pt x="5029" y="198494"/>
                      <a:pt x="-9160" y="151887"/>
                      <a:pt x="11379" y="115944"/>
                    </a:cubicBezTo>
                    <a:cubicBezTo>
                      <a:pt x="22518" y="96451"/>
                      <a:pt x="56755" y="113519"/>
                      <a:pt x="78054" y="106419"/>
                    </a:cubicBezTo>
                    <a:cubicBezTo>
                      <a:pt x="95617" y="100565"/>
                      <a:pt x="109804" y="87369"/>
                      <a:pt x="125679" y="77844"/>
                    </a:cubicBezTo>
                    <a:cubicBezTo>
                      <a:pt x="128854" y="58794"/>
                      <a:pt x="124968" y="37071"/>
                      <a:pt x="135204" y="20694"/>
                    </a:cubicBezTo>
                    <a:cubicBezTo>
                      <a:pt x="153322" y="-8295"/>
                      <a:pt x="221496" y="1644"/>
                      <a:pt x="239979" y="1644"/>
                    </a:cubicBezTo>
                  </a:path>
                </a:pathLst>
              </a:cu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Freeform 153"/>
              <p:cNvSpPr/>
              <p:nvPr/>
            </p:nvSpPr>
            <p:spPr>
              <a:xfrm>
                <a:off x="2714625" y="6093698"/>
                <a:ext cx="352425" cy="68977"/>
              </a:xfrm>
              <a:custGeom>
                <a:avLst/>
                <a:gdLst>
                  <a:gd name="connsiteX0" fmla="*/ 352425 w 352425"/>
                  <a:gd name="connsiteY0" fmla="*/ 21352 h 68977"/>
                  <a:gd name="connsiteX1" fmla="*/ 228600 w 352425"/>
                  <a:gd name="connsiteY1" fmla="*/ 21352 h 68977"/>
                  <a:gd name="connsiteX2" fmla="*/ 219075 w 352425"/>
                  <a:gd name="connsiteY2" fmla="*/ 49927 h 68977"/>
                  <a:gd name="connsiteX3" fmla="*/ 190500 w 352425"/>
                  <a:gd name="connsiteY3" fmla="*/ 68977 h 68977"/>
                  <a:gd name="connsiteX4" fmla="*/ 104775 w 352425"/>
                  <a:gd name="connsiteY4" fmla="*/ 49927 h 68977"/>
                  <a:gd name="connsiteX5" fmla="*/ 76200 w 352425"/>
                  <a:gd name="connsiteY5" fmla="*/ 40402 h 68977"/>
                  <a:gd name="connsiteX6" fmla="*/ 0 w 352425"/>
                  <a:gd name="connsiteY6" fmla="*/ 40402 h 68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2425" h="68977">
                    <a:moveTo>
                      <a:pt x="352425" y="21352"/>
                    </a:moveTo>
                    <a:cubicBezTo>
                      <a:pt x="299867" y="329"/>
                      <a:pt x="291717" y="-13713"/>
                      <a:pt x="228600" y="21352"/>
                    </a:cubicBezTo>
                    <a:cubicBezTo>
                      <a:pt x="219823" y="26228"/>
                      <a:pt x="225347" y="42087"/>
                      <a:pt x="219075" y="49927"/>
                    </a:cubicBezTo>
                    <a:cubicBezTo>
                      <a:pt x="211924" y="58866"/>
                      <a:pt x="200025" y="62627"/>
                      <a:pt x="190500" y="68977"/>
                    </a:cubicBezTo>
                    <a:cubicBezTo>
                      <a:pt x="157764" y="62430"/>
                      <a:pt x="136162" y="58895"/>
                      <a:pt x="104775" y="49927"/>
                    </a:cubicBezTo>
                    <a:cubicBezTo>
                      <a:pt x="95121" y="47169"/>
                      <a:pt x="86199" y="41311"/>
                      <a:pt x="76200" y="40402"/>
                    </a:cubicBezTo>
                    <a:cubicBezTo>
                      <a:pt x="50904" y="38102"/>
                      <a:pt x="25400" y="40402"/>
                      <a:pt x="0" y="40402"/>
                    </a:cubicBezTo>
                  </a:path>
                </a:pathLst>
              </a:cu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Freeform 154"/>
              <p:cNvSpPr/>
              <p:nvPr/>
            </p:nvSpPr>
            <p:spPr>
              <a:xfrm>
                <a:off x="3655129" y="6267450"/>
                <a:ext cx="60556" cy="371475"/>
              </a:xfrm>
              <a:custGeom>
                <a:avLst/>
                <a:gdLst>
                  <a:gd name="connsiteX0" fmla="*/ 59621 w 60556"/>
                  <a:gd name="connsiteY0" fmla="*/ 0 h 371475"/>
                  <a:gd name="connsiteX1" fmla="*/ 11996 w 60556"/>
                  <a:gd name="connsiteY1" fmla="*/ 19050 h 371475"/>
                  <a:gd name="connsiteX2" fmla="*/ 40571 w 60556"/>
                  <a:gd name="connsiteY2" fmla="*/ 114300 h 371475"/>
                  <a:gd name="connsiteX3" fmla="*/ 50096 w 60556"/>
                  <a:gd name="connsiteY3" fmla="*/ 142875 h 371475"/>
                  <a:gd name="connsiteX4" fmla="*/ 31046 w 60556"/>
                  <a:gd name="connsiteY4" fmla="*/ 180975 h 371475"/>
                  <a:gd name="connsiteX5" fmla="*/ 50096 w 60556"/>
                  <a:gd name="connsiteY5" fmla="*/ 285750 h 371475"/>
                  <a:gd name="connsiteX6" fmla="*/ 59621 w 60556"/>
                  <a:gd name="connsiteY6" fmla="*/ 314325 h 371475"/>
                  <a:gd name="connsiteX7" fmla="*/ 59621 w 60556"/>
                  <a:gd name="connsiteY7" fmla="*/ 371475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556" h="371475">
                    <a:moveTo>
                      <a:pt x="59621" y="0"/>
                    </a:moveTo>
                    <a:cubicBezTo>
                      <a:pt x="43746" y="6350"/>
                      <a:pt x="24086" y="6960"/>
                      <a:pt x="11996" y="19050"/>
                    </a:cubicBezTo>
                    <a:cubicBezTo>
                      <a:pt x="-24117" y="55163"/>
                      <a:pt x="31998" y="88581"/>
                      <a:pt x="40571" y="114300"/>
                    </a:cubicBezTo>
                    <a:lnTo>
                      <a:pt x="50096" y="142875"/>
                    </a:lnTo>
                    <a:cubicBezTo>
                      <a:pt x="43746" y="155575"/>
                      <a:pt x="32332" y="166834"/>
                      <a:pt x="31046" y="180975"/>
                    </a:cubicBezTo>
                    <a:cubicBezTo>
                      <a:pt x="29185" y="201443"/>
                      <a:pt x="42844" y="260369"/>
                      <a:pt x="50096" y="285750"/>
                    </a:cubicBezTo>
                    <a:cubicBezTo>
                      <a:pt x="52854" y="295404"/>
                      <a:pt x="58512" y="304346"/>
                      <a:pt x="59621" y="314325"/>
                    </a:cubicBezTo>
                    <a:cubicBezTo>
                      <a:pt x="61725" y="333258"/>
                      <a:pt x="59621" y="352425"/>
                      <a:pt x="59621" y="371475"/>
                    </a:cubicBezTo>
                  </a:path>
                </a:pathLst>
              </a:cu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Freeform 155"/>
              <p:cNvSpPr/>
              <p:nvPr/>
            </p:nvSpPr>
            <p:spPr>
              <a:xfrm>
                <a:off x="3688080" y="6423660"/>
                <a:ext cx="222999" cy="76200"/>
              </a:xfrm>
              <a:custGeom>
                <a:avLst/>
                <a:gdLst>
                  <a:gd name="connsiteX0" fmla="*/ 0 w 222999"/>
                  <a:gd name="connsiteY0" fmla="*/ 38100 h 76200"/>
                  <a:gd name="connsiteX1" fmla="*/ 106680 w 222999"/>
                  <a:gd name="connsiteY1" fmla="*/ 15240 h 76200"/>
                  <a:gd name="connsiteX2" fmla="*/ 129540 w 222999"/>
                  <a:gd name="connsiteY2" fmla="*/ 0 h 76200"/>
                  <a:gd name="connsiteX3" fmla="*/ 175260 w 222999"/>
                  <a:gd name="connsiteY3" fmla="*/ 22860 h 76200"/>
                  <a:gd name="connsiteX4" fmla="*/ 198120 w 222999"/>
                  <a:gd name="connsiteY4" fmla="*/ 30480 h 76200"/>
                  <a:gd name="connsiteX5" fmla="*/ 220980 w 222999"/>
                  <a:gd name="connsiteY5" fmla="*/ 45720 h 76200"/>
                  <a:gd name="connsiteX6" fmla="*/ 220980 w 222999"/>
                  <a:gd name="connsiteY6" fmla="*/ 7620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2999" h="76200">
                    <a:moveTo>
                      <a:pt x="0" y="38100"/>
                    </a:moveTo>
                    <a:cubicBezTo>
                      <a:pt x="25795" y="34876"/>
                      <a:pt x="81623" y="31944"/>
                      <a:pt x="106680" y="15240"/>
                    </a:cubicBezTo>
                    <a:lnTo>
                      <a:pt x="129540" y="0"/>
                    </a:lnTo>
                    <a:cubicBezTo>
                      <a:pt x="186999" y="19153"/>
                      <a:pt x="116174" y="-6683"/>
                      <a:pt x="175260" y="22860"/>
                    </a:cubicBezTo>
                    <a:cubicBezTo>
                      <a:pt x="182444" y="26452"/>
                      <a:pt x="190936" y="26888"/>
                      <a:pt x="198120" y="30480"/>
                    </a:cubicBezTo>
                    <a:cubicBezTo>
                      <a:pt x="206311" y="34576"/>
                      <a:pt x="216884" y="37529"/>
                      <a:pt x="220980" y="45720"/>
                    </a:cubicBezTo>
                    <a:cubicBezTo>
                      <a:pt x="225524" y="54807"/>
                      <a:pt x="220980" y="66040"/>
                      <a:pt x="220980" y="76200"/>
                    </a:cubicBezTo>
                  </a:path>
                </a:pathLst>
              </a:cu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8" name="Oval 137"/>
            <p:cNvSpPr/>
            <p:nvPr/>
          </p:nvSpPr>
          <p:spPr>
            <a:xfrm>
              <a:off x="3009900" y="6096000"/>
              <a:ext cx="45719" cy="45719"/>
            </a:xfrm>
            <a:prstGeom prst="ellips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Oval 138"/>
            <p:cNvSpPr/>
            <p:nvPr/>
          </p:nvSpPr>
          <p:spPr>
            <a:xfrm>
              <a:off x="2705100" y="6355081"/>
              <a:ext cx="45719" cy="45719"/>
            </a:xfrm>
            <a:prstGeom prst="ellips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Oval 139"/>
            <p:cNvSpPr/>
            <p:nvPr/>
          </p:nvSpPr>
          <p:spPr>
            <a:xfrm>
              <a:off x="2735581" y="6553200"/>
              <a:ext cx="45719" cy="45719"/>
            </a:xfrm>
            <a:prstGeom prst="ellips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Oval 140"/>
            <p:cNvSpPr/>
            <p:nvPr/>
          </p:nvSpPr>
          <p:spPr>
            <a:xfrm>
              <a:off x="3116581" y="6659881"/>
              <a:ext cx="45719" cy="45719"/>
            </a:xfrm>
            <a:prstGeom prst="ellips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Oval 141"/>
            <p:cNvSpPr/>
            <p:nvPr/>
          </p:nvSpPr>
          <p:spPr>
            <a:xfrm>
              <a:off x="3619500" y="6431281"/>
              <a:ext cx="45719" cy="45719"/>
            </a:xfrm>
            <a:prstGeom prst="ellips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Oval 142"/>
            <p:cNvSpPr/>
            <p:nvPr/>
          </p:nvSpPr>
          <p:spPr>
            <a:xfrm>
              <a:off x="3619500" y="6248400"/>
              <a:ext cx="45719" cy="45719"/>
            </a:xfrm>
            <a:prstGeom prst="ellips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Oval 143"/>
            <p:cNvSpPr/>
            <p:nvPr/>
          </p:nvSpPr>
          <p:spPr>
            <a:xfrm>
              <a:off x="3421381" y="6248400"/>
              <a:ext cx="45719" cy="45719"/>
            </a:xfrm>
            <a:prstGeom prst="ellips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Oval 144"/>
            <p:cNvSpPr/>
            <p:nvPr/>
          </p:nvSpPr>
          <p:spPr>
            <a:xfrm>
              <a:off x="3497581" y="5943600"/>
              <a:ext cx="45719" cy="45719"/>
            </a:xfrm>
            <a:prstGeom prst="ellips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Oval 145"/>
            <p:cNvSpPr/>
            <p:nvPr/>
          </p:nvSpPr>
          <p:spPr>
            <a:xfrm>
              <a:off x="2971800" y="6355081"/>
              <a:ext cx="45719" cy="45719"/>
            </a:xfrm>
            <a:prstGeom prst="ellips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8" name="Freeform 157"/>
          <p:cNvSpPr/>
          <p:nvPr/>
        </p:nvSpPr>
        <p:spPr>
          <a:xfrm>
            <a:off x="3006428" y="3514542"/>
            <a:ext cx="735409" cy="461709"/>
          </a:xfrm>
          <a:custGeom>
            <a:avLst/>
            <a:gdLst>
              <a:gd name="connsiteX0" fmla="*/ 484909 w 735409"/>
              <a:gd name="connsiteY0" fmla="*/ 406291 h 461709"/>
              <a:gd name="connsiteX1" fmla="*/ 401782 w 735409"/>
              <a:gd name="connsiteY1" fmla="*/ 392436 h 461709"/>
              <a:gd name="connsiteX2" fmla="*/ 360219 w 735409"/>
              <a:gd name="connsiteY2" fmla="*/ 378582 h 461709"/>
              <a:gd name="connsiteX3" fmla="*/ 166255 w 735409"/>
              <a:gd name="connsiteY3" fmla="*/ 392436 h 461709"/>
              <a:gd name="connsiteX4" fmla="*/ 13855 w 735409"/>
              <a:gd name="connsiteY4" fmla="*/ 392436 h 461709"/>
              <a:gd name="connsiteX5" fmla="*/ 0 w 735409"/>
              <a:gd name="connsiteY5" fmla="*/ 350873 h 461709"/>
              <a:gd name="connsiteX6" fmla="*/ 13855 w 735409"/>
              <a:gd name="connsiteY6" fmla="*/ 184618 h 461709"/>
              <a:gd name="connsiteX7" fmla="*/ 27709 w 735409"/>
              <a:gd name="connsiteY7" fmla="*/ 143055 h 461709"/>
              <a:gd name="connsiteX8" fmla="*/ 69273 w 735409"/>
              <a:gd name="connsiteY8" fmla="*/ 115346 h 461709"/>
              <a:gd name="connsiteX9" fmla="*/ 152400 w 735409"/>
              <a:gd name="connsiteY9" fmla="*/ 87636 h 461709"/>
              <a:gd name="connsiteX10" fmla="*/ 193964 w 735409"/>
              <a:gd name="connsiteY10" fmla="*/ 46073 h 461709"/>
              <a:gd name="connsiteX11" fmla="*/ 568037 w 735409"/>
              <a:gd name="connsiteY11" fmla="*/ 32218 h 461709"/>
              <a:gd name="connsiteX12" fmla="*/ 609600 w 735409"/>
              <a:gd name="connsiteY12" fmla="*/ 46073 h 461709"/>
              <a:gd name="connsiteX13" fmla="*/ 692728 w 735409"/>
              <a:gd name="connsiteY13" fmla="*/ 115346 h 461709"/>
              <a:gd name="connsiteX14" fmla="*/ 720437 w 735409"/>
              <a:gd name="connsiteY14" fmla="*/ 198473 h 461709"/>
              <a:gd name="connsiteX15" fmla="*/ 734291 w 735409"/>
              <a:gd name="connsiteY15" fmla="*/ 240036 h 461709"/>
              <a:gd name="connsiteX16" fmla="*/ 720437 w 735409"/>
              <a:gd name="connsiteY16" fmla="*/ 434000 h 461709"/>
              <a:gd name="connsiteX17" fmla="*/ 637309 w 735409"/>
              <a:gd name="connsiteY17" fmla="*/ 461709 h 461709"/>
              <a:gd name="connsiteX18" fmla="*/ 512619 w 735409"/>
              <a:gd name="connsiteY18" fmla="*/ 447855 h 461709"/>
              <a:gd name="connsiteX19" fmla="*/ 484909 w 735409"/>
              <a:gd name="connsiteY19" fmla="*/ 420146 h 461709"/>
              <a:gd name="connsiteX20" fmla="*/ 484909 w 735409"/>
              <a:gd name="connsiteY20" fmla="*/ 406291 h 4617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35409" h="461709">
                <a:moveTo>
                  <a:pt x="484909" y="406291"/>
                </a:moveTo>
                <a:cubicBezTo>
                  <a:pt x="471055" y="401673"/>
                  <a:pt x="429204" y="398530"/>
                  <a:pt x="401782" y="392436"/>
                </a:cubicBezTo>
                <a:cubicBezTo>
                  <a:pt x="387526" y="389268"/>
                  <a:pt x="374823" y="378582"/>
                  <a:pt x="360219" y="378582"/>
                </a:cubicBezTo>
                <a:cubicBezTo>
                  <a:pt x="295400" y="378582"/>
                  <a:pt x="230910" y="387818"/>
                  <a:pt x="166255" y="392436"/>
                </a:cubicBezTo>
                <a:cubicBezTo>
                  <a:pt x="109558" y="411335"/>
                  <a:pt x="87710" y="425260"/>
                  <a:pt x="13855" y="392436"/>
                </a:cubicBezTo>
                <a:cubicBezTo>
                  <a:pt x="510" y="386505"/>
                  <a:pt x="4618" y="364727"/>
                  <a:pt x="0" y="350873"/>
                </a:cubicBezTo>
                <a:cubicBezTo>
                  <a:pt x="4618" y="295455"/>
                  <a:pt x="6505" y="239741"/>
                  <a:pt x="13855" y="184618"/>
                </a:cubicBezTo>
                <a:cubicBezTo>
                  <a:pt x="15785" y="170142"/>
                  <a:pt x="18586" y="154459"/>
                  <a:pt x="27709" y="143055"/>
                </a:cubicBezTo>
                <a:cubicBezTo>
                  <a:pt x="38111" y="130053"/>
                  <a:pt x="54057" y="122109"/>
                  <a:pt x="69273" y="115346"/>
                </a:cubicBezTo>
                <a:cubicBezTo>
                  <a:pt x="95964" y="103483"/>
                  <a:pt x="152400" y="87636"/>
                  <a:pt x="152400" y="87636"/>
                </a:cubicBezTo>
                <a:cubicBezTo>
                  <a:pt x="166255" y="73782"/>
                  <a:pt x="178912" y="58616"/>
                  <a:pt x="193964" y="46073"/>
                </a:cubicBezTo>
                <a:cubicBezTo>
                  <a:pt x="302332" y="-44232"/>
                  <a:pt x="388759" y="24748"/>
                  <a:pt x="568037" y="32218"/>
                </a:cubicBezTo>
                <a:cubicBezTo>
                  <a:pt x="581891" y="36836"/>
                  <a:pt x="596538" y="39542"/>
                  <a:pt x="609600" y="46073"/>
                </a:cubicBezTo>
                <a:cubicBezTo>
                  <a:pt x="648179" y="65363"/>
                  <a:pt x="662086" y="84704"/>
                  <a:pt x="692728" y="115346"/>
                </a:cubicBezTo>
                <a:lnTo>
                  <a:pt x="720437" y="198473"/>
                </a:lnTo>
                <a:lnTo>
                  <a:pt x="734291" y="240036"/>
                </a:lnTo>
                <a:cubicBezTo>
                  <a:pt x="729673" y="304691"/>
                  <a:pt x="746418" y="374615"/>
                  <a:pt x="720437" y="434000"/>
                </a:cubicBezTo>
                <a:cubicBezTo>
                  <a:pt x="708730" y="460759"/>
                  <a:pt x="637309" y="461709"/>
                  <a:pt x="637309" y="461709"/>
                </a:cubicBezTo>
                <a:cubicBezTo>
                  <a:pt x="595746" y="457091"/>
                  <a:pt x="552965" y="458858"/>
                  <a:pt x="512619" y="447855"/>
                </a:cubicBezTo>
                <a:cubicBezTo>
                  <a:pt x="500017" y="444418"/>
                  <a:pt x="495359" y="427983"/>
                  <a:pt x="484909" y="420146"/>
                </a:cubicBezTo>
                <a:cubicBezTo>
                  <a:pt x="476648" y="413950"/>
                  <a:pt x="498763" y="410909"/>
                  <a:pt x="484909" y="406291"/>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Text Box 176"/>
          <p:cNvSpPr txBox="1">
            <a:spLocks noChangeArrowheads="1"/>
          </p:cNvSpPr>
          <p:nvPr/>
        </p:nvSpPr>
        <p:spPr bwMode="auto">
          <a:xfrm>
            <a:off x="3066313" y="4397233"/>
            <a:ext cx="663964" cy="307777"/>
          </a:xfrm>
          <a:prstGeom prst="rect">
            <a:avLst/>
          </a:prstGeom>
          <a:noFill/>
          <a:ln w="9525">
            <a:noFill/>
            <a:miter lim="800000"/>
            <a:headEnd/>
            <a:tailEnd/>
          </a:ln>
          <a:effectLst/>
        </p:spPr>
        <p:txBody>
          <a:bodyPr wrap="none">
            <a:spAutoFit/>
          </a:bodyPr>
          <a:lstStyle/>
          <a:p>
            <a:r>
              <a:rPr lang="en-US" sz="1400" dirty="0"/>
              <a:t>Cyclic</a:t>
            </a:r>
          </a:p>
        </p:txBody>
      </p:sp>
      <p:sp>
        <p:nvSpPr>
          <p:cNvPr id="243" name="Text Box 179"/>
          <p:cNvSpPr txBox="1">
            <a:spLocks noChangeArrowheads="1"/>
          </p:cNvSpPr>
          <p:nvPr/>
        </p:nvSpPr>
        <p:spPr bwMode="auto">
          <a:xfrm>
            <a:off x="5663190" y="5890059"/>
            <a:ext cx="2132315" cy="523220"/>
          </a:xfrm>
          <a:prstGeom prst="rect">
            <a:avLst/>
          </a:prstGeom>
          <a:noFill/>
          <a:ln w="9525">
            <a:noFill/>
            <a:miter lim="800000"/>
            <a:headEnd/>
            <a:tailEnd/>
          </a:ln>
          <a:effectLst/>
        </p:spPr>
        <p:txBody>
          <a:bodyPr wrap="none">
            <a:spAutoFit/>
          </a:bodyPr>
          <a:lstStyle/>
          <a:p>
            <a:pPr algn="ctr"/>
            <a:r>
              <a:rPr lang="en-US" sz="1400" dirty="0"/>
              <a:t>Graft copolymer</a:t>
            </a:r>
          </a:p>
          <a:p>
            <a:pPr algn="ctr"/>
            <a:r>
              <a:rPr lang="en-US" sz="1400" dirty="0"/>
              <a:t>(comb or brush polymer)</a:t>
            </a:r>
          </a:p>
        </p:txBody>
      </p:sp>
      <p:sp>
        <p:nvSpPr>
          <p:cNvPr id="244" name="Text Box 180"/>
          <p:cNvSpPr txBox="1">
            <a:spLocks noChangeArrowheads="1"/>
          </p:cNvSpPr>
          <p:nvPr/>
        </p:nvSpPr>
        <p:spPr bwMode="auto">
          <a:xfrm>
            <a:off x="5240448" y="4283962"/>
            <a:ext cx="841897" cy="523220"/>
          </a:xfrm>
          <a:prstGeom prst="rect">
            <a:avLst/>
          </a:prstGeom>
          <a:noFill/>
          <a:ln w="9525">
            <a:noFill/>
            <a:miter lim="800000"/>
            <a:headEnd/>
            <a:tailEnd/>
          </a:ln>
          <a:effectLst/>
        </p:spPr>
        <p:txBody>
          <a:bodyPr wrap="none">
            <a:spAutoFit/>
          </a:bodyPr>
          <a:lstStyle/>
          <a:p>
            <a:pPr algn="ctr"/>
            <a:r>
              <a:rPr lang="en-US" sz="1400" dirty="0"/>
              <a:t>Network</a:t>
            </a:r>
          </a:p>
          <a:p>
            <a:pPr algn="ctr"/>
            <a:r>
              <a:rPr lang="en-US" sz="1400" dirty="0"/>
              <a:t>(Gel)</a:t>
            </a:r>
          </a:p>
        </p:txBody>
      </p:sp>
      <p:sp>
        <p:nvSpPr>
          <p:cNvPr id="245" name="Text Box 181"/>
          <p:cNvSpPr txBox="1">
            <a:spLocks noChangeArrowheads="1"/>
          </p:cNvSpPr>
          <p:nvPr/>
        </p:nvSpPr>
        <p:spPr bwMode="auto">
          <a:xfrm>
            <a:off x="6872563" y="4391783"/>
            <a:ext cx="1019831" cy="307777"/>
          </a:xfrm>
          <a:prstGeom prst="rect">
            <a:avLst/>
          </a:prstGeom>
          <a:noFill/>
          <a:ln w="9525">
            <a:noFill/>
            <a:miter lim="800000"/>
            <a:headEnd/>
            <a:tailEnd/>
          </a:ln>
          <a:effectLst/>
        </p:spPr>
        <p:txBody>
          <a:bodyPr wrap="none">
            <a:spAutoFit/>
          </a:bodyPr>
          <a:lstStyle/>
          <a:p>
            <a:r>
              <a:rPr lang="en-US" sz="1400" dirty="0"/>
              <a:t>Dendrimer</a:t>
            </a:r>
          </a:p>
        </p:txBody>
      </p:sp>
      <p:grpSp>
        <p:nvGrpSpPr>
          <p:cNvPr id="246" name="Group 245"/>
          <p:cNvGrpSpPr>
            <a:grpSpLocks noChangeAspect="1"/>
          </p:cNvGrpSpPr>
          <p:nvPr/>
        </p:nvGrpSpPr>
        <p:grpSpPr>
          <a:xfrm>
            <a:off x="6205769" y="5242746"/>
            <a:ext cx="1115366" cy="517628"/>
            <a:chOff x="7162800" y="4191000"/>
            <a:chExt cx="1724025" cy="800100"/>
          </a:xfrm>
        </p:grpSpPr>
        <p:sp>
          <p:nvSpPr>
            <p:cNvPr id="247" name="Freeform 246"/>
            <p:cNvSpPr/>
            <p:nvPr/>
          </p:nvSpPr>
          <p:spPr>
            <a:xfrm>
              <a:off x="7162800" y="4532107"/>
              <a:ext cx="1724025" cy="97054"/>
            </a:xfrm>
            <a:custGeom>
              <a:avLst/>
              <a:gdLst>
                <a:gd name="connsiteX0" fmla="*/ 0 w 1724025"/>
                <a:gd name="connsiteY0" fmla="*/ 97043 h 97054"/>
                <a:gd name="connsiteX1" fmla="*/ 257175 w 1724025"/>
                <a:gd name="connsiteY1" fmla="*/ 39893 h 97054"/>
                <a:gd name="connsiteX2" fmla="*/ 285750 w 1724025"/>
                <a:gd name="connsiteY2" fmla="*/ 20843 h 97054"/>
                <a:gd name="connsiteX3" fmla="*/ 323850 w 1724025"/>
                <a:gd name="connsiteY3" fmla="*/ 11318 h 97054"/>
                <a:gd name="connsiteX4" fmla="*/ 381000 w 1724025"/>
                <a:gd name="connsiteY4" fmla="*/ 30368 h 97054"/>
                <a:gd name="connsiteX5" fmla="*/ 447675 w 1724025"/>
                <a:gd name="connsiteY5" fmla="*/ 49418 h 97054"/>
                <a:gd name="connsiteX6" fmla="*/ 638175 w 1724025"/>
                <a:gd name="connsiteY6" fmla="*/ 39893 h 97054"/>
                <a:gd name="connsiteX7" fmla="*/ 685800 w 1724025"/>
                <a:gd name="connsiteY7" fmla="*/ 30368 h 97054"/>
                <a:gd name="connsiteX8" fmla="*/ 847725 w 1724025"/>
                <a:gd name="connsiteY8" fmla="*/ 39893 h 97054"/>
                <a:gd name="connsiteX9" fmla="*/ 885825 w 1724025"/>
                <a:gd name="connsiteY9" fmla="*/ 49418 h 97054"/>
                <a:gd name="connsiteX10" fmla="*/ 914400 w 1724025"/>
                <a:gd name="connsiteY10" fmla="*/ 58943 h 97054"/>
                <a:gd name="connsiteX11" fmla="*/ 1028700 w 1724025"/>
                <a:gd name="connsiteY11" fmla="*/ 30368 h 97054"/>
                <a:gd name="connsiteX12" fmla="*/ 1047750 w 1724025"/>
                <a:gd name="connsiteY12" fmla="*/ 1793 h 97054"/>
                <a:gd name="connsiteX13" fmla="*/ 1162050 w 1724025"/>
                <a:gd name="connsiteY13" fmla="*/ 11318 h 97054"/>
                <a:gd name="connsiteX14" fmla="*/ 1200150 w 1724025"/>
                <a:gd name="connsiteY14" fmla="*/ 30368 h 97054"/>
                <a:gd name="connsiteX15" fmla="*/ 1228725 w 1724025"/>
                <a:gd name="connsiteY15" fmla="*/ 39893 h 97054"/>
                <a:gd name="connsiteX16" fmla="*/ 1266825 w 1724025"/>
                <a:gd name="connsiteY16" fmla="*/ 68468 h 97054"/>
                <a:gd name="connsiteX17" fmla="*/ 1333500 w 1724025"/>
                <a:gd name="connsiteY17" fmla="*/ 77993 h 97054"/>
                <a:gd name="connsiteX18" fmla="*/ 1400175 w 1724025"/>
                <a:gd name="connsiteY18" fmla="*/ 97043 h 97054"/>
                <a:gd name="connsiteX19" fmla="*/ 1514475 w 1724025"/>
                <a:gd name="connsiteY19" fmla="*/ 77993 h 97054"/>
                <a:gd name="connsiteX20" fmla="*/ 1571625 w 1724025"/>
                <a:gd name="connsiteY20" fmla="*/ 87518 h 97054"/>
                <a:gd name="connsiteX21" fmla="*/ 1724025 w 1724025"/>
                <a:gd name="connsiteY21" fmla="*/ 97043 h 97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24025" h="97054">
                  <a:moveTo>
                    <a:pt x="0" y="97043"/>
                  </a:moveTo>
                  <a:cubicBezTo>
                    <a:pt x="85725" y="77993"/>
                    <a:pt x="172324" y="62520"/>
                    <a:pt x="257175" y="39893"/>
                  </a:cubicBezTo>
                  <a:cubicBezTo>
                    <a:pt x="268236" y="36943"/>
                    <a:pt x="275228" y="25352"/>
                    <a:pt x="285750" y="20843"/>
                  </a:cubicBezTo>
                  <a:cubicBezTo>
                    <a:pt x="297782" y="15686"/>
                    <a:pt x="311150" y="14493"/>
                    <a:pt x="323850" y="11318"/>
                  </a:cubicBezTo>
                  <a:cubicBezTo>
                    <a:pt x="342900" y="17668"/>
                    <a:pt x="361519" y="25498"/>
                    <a:pt x="381000" y="30368"/>
                  </a:cubicBezTo>
                  <a:cubicBezTo>
                    <a:pt x="428840" y="42328"/>
                    <a:pt x="406681" y="35753"/>
                    <a:pt x="447675" y="49418"/>
                  </a:cubicBezTo>
                  <a:cubicBezTo>
                    <a:pt x="511175" y="46243"/>
                    <a:pt x="574798" y="44963"/>
                    <a:pt x="638175" y="39893"/>
                  </a:cubicBezTo>
                  <a:cubicBezTo>
                    <a:pt x="654313" y="38602"/>
                    <a:pt x="669611" y="30368"/>
                    <a:pt x="685800" y="30368"/>
                  </a:cubicBezTo>
                  <a:cubicBezTo>
                    <a:pt x="739868" y="30368"/>
                    <a:pt x="793750" y="36718"/>
                    <a:pt x="847725" y="39893"/>
                  </a:cubicBezTo>
                  <a:cubicBezTo>
                    <a:pt x="860425" y="43068"/>
                    <a:pt x="873238" y="45822"/>
                    <a:pt x="885825" y="49418"/>
                  </a:cubicBezTo>
                  <a:cubicBezTo>
                    <a:pt x="895479" y="52176"/>
                    <a:pt x="904360" y="58943"/>
                    <a:pt x="914400" y="58943"/>
                  </a:cubicBezTo>
                  <a:cubicBezTo>
                    <a:pt x="952879" y="58943"/>
                    <a:pt x="993236" y="42189"/>
                    <a:pt x="1028700" y="30368"/>
                  </a:cubicBezTo>
                  <a:cubicBezTo>
                    <a:pt x="1035050" y="20843"/>
                    <a:pt x="1036417" y="3412"/>
                    <a:pt x="1047750" y="1793"/>
                  </a:cubicBezTo>
                  <a:cubicBezTo>
                    <a:pt x="1085598" y="-3614"/>
                    <a:pt x="1124473" y="4272"/>
                    <a:pt x="1162050" y="11318"/>
                  </a:cubicBezTo>
                  <a:cubicBezTo>
                    <a:pt x="1176006" y="13935"/>
                    <a:pt x="1187099" y="24775"/>
                    <a:pt x="1200150" y="30368"/>
                  </a:cubicBezTo>
                  <a:cubicBezTo>
                    <a:pt x="1209378" y="34323"/>
                    <a:pt x="1219200" y="36718"/>
                    <a:pt x="1228725" y="39893"/>
                  </a:cubicBezTo>
                  <a:cubicBezTo>
                    <a:pt x="1241425" y="49418"/>
                    <a:pt x="1251906" y="63043"/>
                    <a:pt x="1266825" y="68468"/>
                  </a:cubicBezTo>
                  <a:cubicBezTo>
                    <a:pt x="1287924" y="76140"/>
                    <a:pt x="1311411" y="73977"/>
                    <a:pt x="1333500" y="77993"/>
                  </a:cubicBezTo>
                  <a:cubicBezTo>
                    <a:pt x="1359812" y="82777"/>
                    <a:pt x="1375692" y="88882"/>
                    <a:pt x="1400175" y="97043"/>
                  </a:cubicBezTo>
                  <a:cubicBezTo>
                    <a:pt x="1438275" y="90693"/>
                    <a:pt x="1475909" y="80136"/>
                    <a:pt x="1514475" y="77993"/>
                  </a:cubicBezTo>
                  <a:cubicBezTo>
                    <a:pt x="1533758" y="76922"/>
                    <a:pt x="1552418" y="85496"/>
                    <a:pt x="1571625" y="87518"/>
                  </a:cubicBezTo>
                  <a:cubicBezTo>
                    <a:pt x="1669053" y="97774"/>
                    <a:pt x="1662312" y="97043"/>
                    <a:pt x="1724025" y="97043"/>
                  </a:cubicBezTo>
                </a:path>
              </a:pathLst>
            </a:cu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8" name="Freeform 247"/>
            <p:cNvSpPr/>
            <p:nvPr/>
          </p:nvSpPr>
          <p:spPr>
            <a:xfrm>
              <a:off x="7353167" y="4191000"/>
              <a:ext cx="47758" cy="381000"/>
            </a:xfrm>
            <a:custGeom>
              <a:avLst/>
              <a:gdLst>
                <a:gd name="connsiteX0" fmla="*/ 19183 w 47758"/>
                <a:gd name="connsiteY0" fmla="*/ 381000 h 381000"/>
                <a:gd name="connsiteX1" fmla="*/ 19183 w 47758"/>
                <a:gd name="connsiteY1" fmla="*/ 190500 h 381000"/>
                <a:gd name="connsiteX2" fmla="*/ 28708 w 47758"/>
                <a:gd name="connsiteY2" fmla="*/ 161925 h 381000"/>
                <a:gd name="connsiteX3" fmla="*/ 47758 w 47758"/>
                <a:gd name="connsiteY3" fmla="*/ 133350 h 381000"/>
                <a:gd name="connsiteX4" fmla="*/ 9658 w 47758"/>
                <a:gd name="connsiteY4" fmla="*/ 47625 h 381000"/>
                <a:gd name="connsiteX5" fmla="*/ 133 w 47758"/>
                <a:gd name="connsiteY5" fmla="*/ 0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758" h="381000">
                  <a:moveTo>
                    <a:pt x="19183" y="381000"/>
                  </a:moveTo>
                  <a:cubicBezTo>
                    <a:pt x="9939" y="279315"/>
                    <a:pt x="3421" y="285072"/>
                    <a:pt x="19183" y="190500"/>
                  </a:cubicBezTo>
                  <a:cubicBezTo>
                    <a:pt x="20834" y="180596"/>
                    <a:pt x="24218" y="170905"/>
                    <a:pt x="28708" y="161925"/>
                  </a:cubicBezTo>
                  <a:cubicBezTo>
                    <a:pt x="33828" y="151686"/>
                    <a:pt x="41408" y="142875"/>
                    <a:pt x="47758" y="133350"/>
                  </a:cubicBezTo>
                  <a:cubicBezTo>
                    <a:pt x="17569" y="88067"/>
                    <a:pt x="32328" y="115635"/>
                    <a:pt x="9658" y="47625"/>
                  </a:cubicBezTo>
                  <a:cubicBezTo>
                    <a:pt x="-1875" y="13026"/>
                    <a:pt x="133" y="29090"/>
                    <a:pt x="133" y="0"/>
                  </a:cubicBezTo>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9" name="Freeform 248"/>
            <p:cNvSpPr/>
            <p:nvPr/>
          </p:nvSpPr>
          <p:spPr>
            <a:xfrm>
              <a:off x="7542410" y="4572000"/>
              <a:ext cx="106165" cy="419100"/>
            </a:xfrm>
            <a:custGeom>
              <a:avLst/>
              <a:gdLst>
                <a:gd name="connsiteX0" fmla="*/ 20440 w 106165"/>
                <a:gd name="connsiteY0" fmla="*/ 0 h 419100"/>
                <a:gd name="connsiteX1" fmla="*/ 68065 w 106165"/>
                <a:gd name="connsiteY1" fmla="*/ 76200 h 419100"/>
                <a:gd name="connsiteX2" fmla="*/ 106165 w 106165"/>
                <a:gd name="connsiteY2" fmla="*/ 133350 h 419100"/>
                <a:gd name="connsiteX3" fmla="*/ 96640 w 106165"/>
                <a:gd name="connsiteY3" fmla="*/ 161925 h 419100"/>
                <a:gd name="connsiteX4" fmla="*/ 29965 w 106165"/>
                <a:gd name="connsiteY4" fmla="*/ 190500 h 419100"/>
                <a:gd name="connsiteX5" fmla="*/ 1390 w 106165"/>
                <a:gd name="connsiteY5" fmla="*/ 219075 h 419100"/>
                <a:gd name="connsiteX6" fmla="*/ 10915 w 106165"/>
                <a:gd name="connsiteY6" fmla="*/ 323850 h 419100"/>
                <a:gd name="connsiteX7" fmla="*/ 20440 w 106165"/>
                <a:gd name="connsiteY7" fmla="*/ 352425 h 419100"/>
                <a:gd name="connsiteX8" fmla="*/ 29965 w 106165"/>
                <a:gd name="connsiteY8" fmla="*/ 390525 h 419100"/>
                <a:gd name="connsiteX9" fmla="*/ 29965 w 106165"/>
                <a:gd name="connsiteY9" fmla="*/ 419100 h 41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6165" h="419100">
                  <a:moveTo>
                    <a:pt x="20440" y="0"/>
                  </a:moveTo>
                  <a:cubicBezTo>
                    <a:pt x="38117" y="88383"/>
                    <a:pt x="12073" y="13209"/>
                    <a:pt x="68065" y="76200"/>
                  </a:cubicBezTo>
                  <a:cubicBezTo>
                    <a:pt x="83276" y="93312"/>
                    <a:pt x="106165" y="133350"/>
                    <a:pt x="106165" y="133350"/>
                  </a:cubicBezTo>
                  <a:cubicBezTo>
                    <a:pt x="102990" y="142875"/>
                    <a:pt x="103740" y="154825"/>
                    <a:pt x="96640" y="161925"/>
                  </a:cubicBezTo>
                  <a:cubicBezTo>
                    <a:pt x="84870" y="173695"/>
                    <a:pt x="47042" y="184808"/>
                    <a:pt x="29965" y="190500"/>
                  </a:cubicBezTo>
                  <a:cubicBezTo>
                    <a:pt x="20440" y="200025"/>
                    <a:pt x="3295" y="205740"/>
                    <a:pt x="1390" y="219075"/>
                  </a:cubicBezTo>
                  <a:cubicBezTo>
                    <a:pt x="-3570" y="253792"/>
                    <a:pt x="5955" y="289133"/>
                    <a:pt x="10915" y="323850"/>
                  </a:cubicBezTo>
                  <a:cubicBezTo>
                    <a:pt x="12335" y="333789"/>
                    <a:pt x="17682" y="342771"/>
                    <a:pt x="20440" y="352425"/>
                  </a:cubicBezTo>
                  <a:cubicBezTo>
                    <a:pt x="24036" y="365012"/>
                    <a:pt x="28114" y="377566"/>
                    <a:pt x="29965" y="390525"/>
                  </a:cubicBezTo>
                  <a:cubicBezTo>
                    <a:pt x="31312" y="399954"/>
                    <a:pt x="29965" y="409575"/>
                    <a:pt x="29965" y="419100"/>
                  </a:cubicBezTo>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0" name="Freeform 249"/>
            <p:cNvSpPr/>
            <p:nvPr/>
          </p:nvSpPr>
          <p:spPr>
            <a:xfrm>
              <a:off x="7715250" y="4229100"/>
              <a:ext cx="67801" cy="361950"/>
            </a:xfrm>
            <a:custGeom>
              <a:avLst/>
              <a:gdLst>
                <a:gd name="connsiteX0" fmla="*/ 28575 w 67801"/>
                <a:gd name="connsiteY0" fmla="*/ 361950 h 361950"/>
                <a:gd name="connsiteX1" fmla="*/ 19050 w 67801"/>
                <a:gd name="connsiteY1" fmla="*/ 304800 h 361950"/>
                <a:gd name="connsiteX2" fmla="*/ 0 w 67801"/>
                <a:gd name="connsiteY2" fmla="*/ 247650 h 361950"/>
                <a:gd name="connsiteX3" fmla="*/ 9525 w 67801"/>
                <a:gd name="connsiteY3" fmla="*/ 209550 h 361950"/>
                <a:gd name="connsiteX4" fmla="*/ 38100 w 67801"/>
                <a:gd name="connsiteY4" fmla="*/ 180975 h 361950"/>
                <a:gd name="connsiteX5" fmla="*/ 66675 w 67801"/>
                <a:gd name="connsiteY5" fmla="*/ 114300 h 361950"/>
                <a:gd name="connsiteX6" fmla="*/ 66675 w 67801"/>
                <a:gd name="connsiteY6" fmla="*/ 0 h 361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801" h="361950">
                  <a:moveTo>
                    <a:pt x="28575" y="361950"/>
                  </a:moveTo>
                  <a:cubicBezTo>
                    <a:pt x="25400" y="342900"/>
                    <a:pt x="23734" y="323536"/>
                    <a:pt x="19050" y="304800"/>
                  </a:cubicBezTo>
                  <a:cubicBezTo>
                    <a:pt x="14180" y="285319"/>
                    <a:pt x="0" y="247650"/>
                    <a:pt x="0" y="247650"/>
                  </a:cubicBezTo>
                  <a:cubicBezTo>
                    <a:pt x="3175" y="234950"/>
                    <a:pt x="3030" y="220916"/>
                    <a:pt x="9525" y="209550"/>
                  </a:cubicBezTo>
                  <a:cubicBezTo>
                    <a:pt x="16208" y="197854"/>
                    <a:pt x="30270" y="191936"/>
                    <a:pt x="38100" y="180975"/>
                  </a:cubicBezTo>
                  <a:cubicBezTo>
                    <a:pt x="43113" y="173957"/>
                    <a:pt x="65761" y="128017"/>
                    <a:pt x="66675" y="114300"/>
                  </a:cubicBezTo>
                  <a:cubicBezTo>
                    <a:pt x="69209" y="76284"/>
                    <a:pt x="66675" y="38100"/>
                    <a:pt x="66675" y="0"/>
                  </a:cubicBezTo>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1" name="Freeform 250"/>
            <p:cNvSpPr/>
            <p:nvPr/>
          </p:nvSpPr>
          <p:spPr>
            <a:xfrm>
              <a:off x="8115300" y="4581525"/>
              <a:ext cx="48768" cy="371475"/>
            </a:xfrm>
            <a:custGeom>
              <a:avLst/>
              <a:gdLst>
                <a:gd name="connsiteX0" fmla="*/ 0 w 48768"/>
                <a:gd name="connsiteY0" fmla="*/ 0 h 371475"/>
                <a:gd name="connsiteX1" fmla="*/ 19050 w 48768"/>
                <a:gd name="connsiteY1" fmla="*/ 47625 h 371475"/>
                <a:gd name="connsiteX2" fmla="*/ 47625 w 48768"/>
                <a:gd name="connsiteY2" fmla="*/ 85725 h 371475"/>
                <a:gd name="connsiteX3" fmla="*/ 38100 w 48768"/>
                <a:gd name="connsiteY3" fmla="*/ 161925 h 371475"/>
                <a:gd name="connsiteX4" fmla="*/ 19050 w 48768"/>
                <a:gd name="connsiteY4" fmla="*/ 219075 h 371475"/>
                <a:gd name="connsiteX5" fmla="*/ 28575 w 48768"/>
                <a:gd name="connsiteY5" fmla="*/ 371475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768" h="371475">
                  <a:moveTo>
                    <a:pt x="0" y="0"/>
                  </a:moveTo>
                  <a:cubicBezTo>
                    <a:pt x="6350" y="15875"/>
                    <a:pt x="10747" y="32679"/>
                    <a:pt x="19050" y="47625"/>
                  </a:cubicBezTo>
                  <a:cubicBezTo>
                    <a:pt x="26760" y="61502"/>
                    <a:pt x="45015" y="70066"/>
                    <a:pt x="47625" y="85725"/>
                  </a:cubicBezTo>
                  <a:cubicBezTo>
                    <a:pt x="51833" y="110974"/>
                    <a:pt x="43463" y="136896"/>
                    <a:pt x="38100" y="161925"/>
                  </a:cubicBezTo>
                  <a:cubicBezTo>
                    <a:pt x="33893" y="181560"/>
                    <a:pt x="19050" y="219075"/>
                    <a:pt x="19050" y="219075"/>
                  </a:cubicBezTo>
                  <a:cubicBezTo>
                    <a:pt x="29027" y="358759"/>
                    <a:pt x="28575" y="307862"/>
                    <a:pt x="28575" y="371475"/>
                  </a:cubicBezTo>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2" name="Freeform 251"/>
            <p:cNvSpPr/>
            <p:nvPr/>
          </p:nvSpPr>
          <p:spPr>
            <a:xfrm>
              <a:off x="8286750" y="4533900"/>
              <a:ext cx="67051" cy="361950"/>
            </a:xfrm>
            <a:custGeom>
              <a:avLst/>
              <a:gdLst>
                <a:gd name="connsiteX0" fmla="*/ 0 w 67051"/>
                <a:gd name="connsiteY0" fmla="*/ 0 h 361950"/>
                <a:gd name="connsiteX1" fmla="*/ 38100 w 67051"/>
                <a:gd name="connsiteY1" fmla="*/ 57150 h 361950"/>
                <a:gd name="connsiteX2" fmla="*/ 66675 w 67051"/>
                <a:gd name="connsiteY2" fmla="*/ 95250 h 361950"/>
                <a:gd name="connsiteX3" fmla="*/ 47625 w 67051"/>
                <a:gd name="connsiteY3" fmla="*/ 171450 h 361950"/>
                <a:gd name="connsiteX4" fmla="*/ 57150 w 67051"/>
                <a:gd name="connsiteY4" fmla="*/ 352425 h 361950"/>
                <a:gd name="connsiteX5" fmla="*/ 66675 w 67051"/>
                <a:gd name="connsiteY5" fmla="*/ 361950 h 361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7051" h="361950">
                  <a:moveTo>
                    <a:pt x="0" y="0"/>
                  </a:moveTo>
                  <a:cubicBezTo>
                    <a:pt x="12700" y="19050"/>
                    <a:pt x="24970" y="38393"/>
                    <a:pt x="38100" y="57150"/>
                  </a:cubicBezTo>
                  <a:cubicBezTo>
                    <a:pt x="47204" y="70155"/>
                    <a:pt x="63231" y="79753"/>
                    <a:pt x="66675" y="95250"/>
                  </a:cubicBezTo>
                  <a:cubicBezTo>
                    <a:pt x="69740" y="109043"/>
                    <a:pt x="53240" y="154604"/>
                    <a:pt x="47625" y="171450"/>
                  </a:cubicBezTo>
                  <a:cubicBezTo>
                    <a:pt x="38366" y="273299"/>
                    <a:pt x="27626" y="263854"/>
                    <a:pt x="57150" y="352425"/>
                  </a:cubicBezTo>
                  <a:cubicBezTo>
                    <a:pt x="58570" y="356685"/>
                    <a:pt x="63500" y="358775"/>
                    <a:pt x="66675" y="361950"/>
                  </a:cubicBezTo>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3" name="Freeform 252"/>
            <p:cNvSpPr/>
            <p:nvPr/>
          </p:nvSpPr>
          <p:spPr>
            <a:xfrm>
              <a:off x="8486775" y="4610100"/>
              <a:ext cx="47625" cy="314325"/>
            </a:xfrm>
            <a:custGeom>
              <a:avLst/>
              <a:gdLst>
                <a:gd name="connsiteX0" fmla="*/ 0 w 47625"/>
                <a:gd name="connsiteY0" fmla="*/ 0 h 314325"/>
                <a:gd name="connsiteX1" fmla="*/ 38100 w 47625"/>
                <a:gd name="connsiteY1" fmla="*/ 104775 h 314325"/>
                <a:gd name="connsiteX2" fmla="*/ 47625 w 47625"/>
                <a:gd name="connsiteY2" fmla="*/ 133350 h 314325"/>
                <a:gd name="connsiteX3" fmla="*/ 38100 w 47625"/>
                <a:gd name="connsiteY3" fmla="*/ 209550 h 314325"/>
                <a:gd name="connsiteX4" fmla="*/ 19050 w 47625"/>
                <a:gd name="connsiteY4" fmla="*/ 314325 h 314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625" h="314325">
                  <a:moveTo>
                    <a:pt x="0" y="0"/>
                  </a:moveTo>
                  <a:cubicBezTo>
                    <a:pt x="26508" y="66269"/>
                    <a:pt x="13643" y="31405"/>
                    <a:pt x="38100" y="104775"/>
                  </a:cubicBezTo>
                  <a:lnTo>
                    <a:pt x="47625" y="133350"/>
                  </a:lnTo>
                  <a:cubicBezTo>
                    <a:pt x="44450" y="158750"/>
                    <a:pt x="41091" y="184128"/>
                    <a:pt x="38100" y="209550"/>
                  </a:cubicBezTo>
                  <a:cubicBezTo>
                    <a:pt x="26998" y="303917"/>
                    <a:pt x="41629" y="269168"/>
                    <a:pt x="19050" y="314325"/>
                  </a:cubicBezTo>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4" name="Freeform 253"/>
            <p:cNvSpPr/>
            <p:nvPr/>
          </p:nvSpPr>
          <p:spPr>
            <a:xfrm>
              <a:off x="8639175" y="4295775"/>
              <a:ext cx="76236" cy="314325"/>
            </a:xfrm>
            <a:custGeom>
              <a:avLst/>
              <a:gdLst>
                <a:gd name="connsiteX0" fmla="*/ 0 w 76236"/>
                <a:gd name="connsiteY0" fmla="*/ 314325 h 314325"/>
                <a:gd name="connsiteX1" fmla="*/ 19050 w 76236"/>
                <a:gd name="connsiteY1" fmla="*/ 257175 h 314325"/>
                <a:gd name="connsiteX2" fmla="*/ 38100 w 76236"/>
                <a:gd name="connsiteY2" fmla="*/ 228600 h 314325"/>
                <a:gd name="connsiteX3" fmla="*/ 47625 w 76236"/>
                <a:gd name="connsiteY3" fmla="*/ 76200 h 314325"/>
                <a:gd name="connsiteX4" fmla="*/ 57150 w 76236"/>
                <a:gd name="connsiteY4" fmla="*/ 38100 h 314325"/>
                <a:gd name="connsiteX5" fmla="*/ 76200 w 76236"/>
                <a:gd name="connsiteY5" fmla="*/ 0 h 31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236" h="314325">
                  <a:moveTo>
                    <a:pt x="0" y="314325"/>
                  </a:moveTo>
                  <a:cubicBezTo>
                    <a:pt x="6350" y="295275"/>
                    <a:pt x="10895" y="275525"/>
                    <a:pt x="19050" y="257175"/>
                  </a:cubicBezTo>
                  <a:cubicBezTo>
                    <a:pt x="23699" y="246714"/>
                    <a:pt x="36315" y="239908"/>
                    <a:pt x="38100" y="228600"/>
                  </a:cubicBezTo>
                  <a:cubicBezTo>
                    <a:pt x="46038" y="178324"/>
                    <a:pt x="42560" y="126847"/>
                    <a:pt x="47625" y="76200"/>
                  </a:cubicBezTo>
                  <a:cubicBezTo>
                    <a:pt x="48928" y="63174"/>
                    <a:pt x="51993" y="50132"/>
                    <a:pt x="57150" y="38100"/>
                  </a:cubicBezTo>
                  <a:cubicBezTo>
                    <a:pt x="77961" y="-10459"/>
                    <a:pt x="76200" y="25783"/>
                    <a:pt x="76200" y="0"/>
                  </a:cubicBezTo>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5" name="Freeform 254"/>
            <p:cNvSpPr/>
            <p:nvPr/>
          </p:nvSpPr>
          <p:spPr>
            <a:xfrm>
              <a:off x="8763000" y="4638675"/>
              <a:ext cx="28828" cy="342900"/>
            </a:xfrm>
            <a:custGeom>
              <a:avLst/>
              <a:gdLst>
                <a:gd name="connsiteX0" fmla="*/ 19050 w 28828"/>
                <a:gd name="connsiteY0" fmla="*/ 0 h 342900"/>
                <a:gd name="connsiteX1" fmla="*/ 28575 w 28828"/>
                <a:gd name="connsiteY1" fmla="*/ 47625 h 342900"/>
                <a:gd name="connsiteX2" fmla="*/ 9525 w 28828"/>
                <a:gd name="connsiteY2" fmla="*/ 85725 h 342900"/>
                <a:gd name="connsiteX3" fmla="*/ 0 w 28828"/>
                <a:gd name="connsiteY3" fmla="*/ 114300 h 342900"/>
                <a:gd name="connsiteX4" fmla="*/ 19050 w 28828"/>
                <a:gd name="connsiteY4" fmla="*/ 285750 h 342900"/>
                <a:gd name="connsiteX5" fmla="*/ 28575 w 28828"/>
                <a:gd name="connsiteY5" fmla="*/ 342900 h 342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828" h="342900">
                  <a:moveTo>
                    <a:pt x="19050" y="0"/>
                  </a:moveTo>
                  <a:cubicBezTo>
                    <a:pt x="22225" y="15875"/>
                    <a:pt x="30363" y="31535"/>
                    <a:pt x="28575" y="47625"/>
                  </a:cubicBezTo>
                  <a:cubicBezTo>
                    <a:pt x="27007" y="61737"/>
                    <a:pt x="15118" y="72674"/>
                    <a:pt x="9525" y="85725"/>
                  </a:cubicBezTo>
                  <a:cubicBezTo>
                    <a:pt x="5570" y="94953"/>
                    <a:pt x="3175" y="104775"/>
                    <a:pt x="0" y="114300"/>
                  </a:cubicBezTo>
                  <a:cubicBezTo>
                    <a:pt x="6350" y="171450"/>
                    <a:pt x="9597" y="229031"/>
                    <a:pt x="19050" y="285750"/>
                  </a:cubicBezTo>
                  <a:lnTo>
                    <a:pt x="28575" y="342900"/>
                  </a:lnTo>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6" name="Freeform 255"/>
            <p:cNvSpPr/>
            <p:nvPr/>
          </p:nvSpPr>
          <p:spPr>
            <a:xfrm>
              <a:off x="7867650" y="4295775"/>
              <a:ext cx="104775" cy="257175"/>
            </a:xfrm>
            <a:custGeom>
              <a:avLst/>
              <a:gdLst>
                <a:gd name="connsiteX0" fmla="*/ 0 w 104775"/>
                <a:gd name="connsiteY0" fmla="*/ 257175 h 257175"/>
                <a:gd name="connsiteX1" fmla="*/ 47625 w 104775"/>
                <a:gd name="connsiteY1" fmla="*/ 247650 h 257175"/>
                <a:gd name="connsiteX2" fmla="*/ 66675 w 104775"/>
                <a:gd name="connsiteY2" fmla="*/ 219075 h 257175"/>
                <a:gd name="connsiteX3" fmla="*/ 95250 w 104775"/>
                <a:gd name="connsiteY3" fmla="*/ 200025 h 257175"/>
                <a:gd name="connsiteX4" fmla="*/ 104775 w 104775"/>
                <a:gd name="connsiteY4" fmla="*/ 171450 h 257175"/>
                <a:gd name="connsiteX5" fmla="*/ 76200 w 104775"/>
                <a:gd name="connsiteY5" fmla="*/ 114300 h 257175"/>
                <a:gd name="connsiteX6" fmla="*/ 66675 w 104775"/>
                <a:gd name="connsiteY6" fmla="*/ 0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775" h="257175">
                  <a:moveTo>
                    <a:pt x="0" y="257175"/>
                  </a:moveTo>
                  <a:cubicBezTo>
                    <a:pt x="15875" y="254000"/>
                    <a:pt x="33569" y="255682"/>
                    <a:pt x="47625" y="247650"/>
                  </a:cubicBezTo>
                  <a:cubicBezTo>
                    <a:pt x="57564" y="241970"/>
                    <a:pt x="58580" y="227170"/>
                    <a:pt x="66675" y="219075"/>
                  </a:cubicBezTo>
                  <a:cubicBezTo>
                    <a:pt x="74770" y="210980"/>
                    <a:pt x="85725" y="206375"/>
                    <a:pt x="95250" y="200025"/>
                  </a:cubicBezTo>
                  <a:cubicBezTo>
                    <a:pt x="98425" y="190500"/>
                    <a:pt x="104775" y="181490"/>
                    <a:pt x="104775" y="171450"/>
                  </a:cubicBezTo>
                  <a:cubicBezTo>
                    <a:pt x="104775" y="151732"/>
                    <a:pt x="85832" y="128747"/>
                    <a:pt x="76200" y="114300"/>
                  </a:cubicBezTo>
                  <a:cubicBezTo>
                    <a:pt x="63543" y="38359"/>
                    <a:pt x="66675" y="76463"/>
                    <a:pt x="66675" y="0"/>
                  </a:cubicBezTo>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7" name="Oval 256"/>
            <p:cNvSpPr/>
            <p:nvPr/>
          </p:nvSpPr>
          <p:spPr>
            <a:xfrm>
              <a:off x="7353167" y="4552950"/>
              <a:ext cx="45719" cy="4674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8" name="Oval 257"/>
            <p:cNvSpPr/>
            <p:nvPr/>
          </p:nvSpPr>
          <p:spPr>
            <a:xfrm>
              <a:off x="7555231" y="4544309"/>
              <a:ext cx="45719" cy="4674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9" name="Oval 258"/>
            <p:cNvSpPr/>
            <p:nvPr/>
          </p:nvSpPr>
          <p:spPr>
            <a:xfrm>
              <a:off x="7707631" y="4544309"/>
              <a:ext cx="45719" cy="4674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0" name="Oval 259"/>
            <p:cNvSpPr/>
            <p:nvPr/>
          </p:nvSpPr>
          <p:spPr>
            <a:xfrm>
              <a:off x="7860031" y="4544309"/>
              <a:ext cx="45719" cy="4674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1" name="Oval 260"/>
            <p:cNvSpPr/>
            <p:nvPr/>
          </p:nvSpPr>
          <p:spPr>
            <a:xfrm>
              <a:off x="8088631" y="4544309"/>
              <a:ext cx="45719" cy="4674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2" name="Oval 261"/>
            <p:cNvSpPr/>
            <p:nvPr/>
          </p:nvSpPr>
          <p:spPr>
            <a:xfrm>
              <a:off x="8286750" y="4514850"/>
              <a:ext cx="45719" cy="4674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3" name="Oval 262"/>
            <p:cNvSpPr/>
            <p:nvPr/>
          </p:nvSpPr>
          <p:spPr>
            <a:xfrm>
              <a:off x="8469631" y="4591050"/>
              <a:ext cx="45719" cy="4674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4" name="Oval 263"/>
            <p:cNvSpPr/>
            <p:nvPr/>
          </p:nvSpPr>
          <p:spPr>
            <a:xfrm>
              <a:off x="8622031" y="4591050"/>
              <a:ext cx="45719" cy="4674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5" name="Oval 264"/>
            <p:cNvSpPr/>
            <p:nvPr/>
          </p:nvSpPr>
          <p:spPr>
            <a:xfrm>
              <a:off x="8774431" y="4620509"/>
              <a:ext cx="45719" cy="4674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66" name="Group 265"/>
          <p:cNvGrpSpPr>
            <a:grpSpLocks noChangeAspect="1"/>
          </p:cNvGrpSpPr>
          <p:nvPr/>
        </p:nvGrpSpPr>
        <p:grpSpPr>
          <a:xfrm>
            <a:off x="5211691" y="3482640"/>
            <a:ext cx="983905" cy="548440"/>
            <a:chOff x="7194550" y="5029200"/>
            <a:chExt cx="1520825" cy="847725"/>
          </a:xfrm>
        </p:grpSpPr>
        <p:sp>
          <p:nvSpPr>
            <p:cNvPr id="267" name="Freeform 266"/>
            <p:cNvSpPr/>
            <p:nvPr/>
          </p:nvSpPr>
          <p:spPr>
            <a:xfrm>
              <a:off x="7239000" y="5372100"/>
              <a:ext cx="1476375" cy="257175"/>
            </a:xfrm>
            <a:custGeom>
              <a:avLst/>
              <a:gdLst>
                <a:gd name="connsiteX0" fmla="*/ 0 w 1476375"/>
                <a:gd name="connsiteY0" fmla="*/ 257175 h 257175"/>
                <a:gd name="connsiteX1" fmla="*/ 66675 w 1476375"/>
                <a:gd name="connsiteY1" fmla="*/ 180975 h 257175"/>
                <a:gd name="connsiteX2" fmla="*/ 95250 w 1476375"/>
                <a:gd name="connsiteY2" fmla="*/ 161925 h 257175"/>
                <a:gd name="connsiteX3" fmla="*/ 304800 w 1476375"/>
                <a:gd name="connsiteY3" fmla="*/ 171450 h 257175"/>
                <a:gd name="connsiteX4" fmla="*/ 352425 w 1476375"/>
                <a:gd name="connsiteY4" fmla="*/ 180975 h 257175"/>
                <a:gd name="connsiteX5" fmla="*/ 561975 w 1476375"/>
                <a:gd name="connsiteY5" fmla="*/ 190500 h 257175"/>
                <a:gd name="connsiteX6" fmla="*/ 619125 w 1476375"/>
                <a:gd name="connsiteY6" fmla="*/ 180975 h 257175"/>
                <a:gd name="connsiteX7" fmla="*/ 666750 w 1476375"/>
                <a:gd name="connsiteY7" fmla="*/ 123825 h 257175"/>
                <a:gd name="connsiteX8" fmla="*/ 695325 w 1476375"/>
                <a:gd name="connsiteY8" fmla="*/ 95250 h 257175"/>
                <a:gd name="connsiteX9" fmla="*/ 762000 w 1476375"/>
                <a:gd name="connsiteY9" fmla="*/ 28575 h 257175"/>
                <a:gd name="connsiteX10" fmla="*/ 819150 w 1476375"/>
                <a:gd name="connsiteY10" fmla="*/ 9525 h 257175"/>
                <a:gd name="connsiteX11" fmla="*/ 904875 w 1476375"/>
                <a:gd name="connsiteY11" fmla="*/ 19050 h 257175"/>
                <a:gd name="connsiteX12" fmla="*/ 942975 w 1476375"/>
                <a:gd name="connsiteY12" fmla="*/ 28575 h 257175"/>
                <a:gd name="connsiteX13" fmla="*/ 990600 w 1476375"/>
                <a:gd name="connsiteY13" fmla="*/ 38100 h 257175"/>
                <a:gd name="connsiteX14" fmla="*/ 1019175 w 1476375"/>
                <a:gd name="connsiteY14" fmla="*/ 57150 h 257175"/>
                <a:gd name="connsiteX15" fmla="*/ 1114425 w 1476375"/>
                <a:gd name="connsiteY15" fmla="*/ 76200 h 257175"/>
                <a:gd name="connsiteX16" fmla="*/ 1409700 w 1476375"/>
                <a:gd name="connsiteY16" fmla="*/ 66675 h 257175"/>
                <a:gd name="connsiteX17" fmla="*/ 1447800 w 1476375"/>
                <a:gd name="connsiteY17" fmla="*/ 28575 h 257175"/>
                <a:gd name="connsiteX18" fmla="*/ 1476375 w 1476375"/>
                <a:gd name="connsiteY18" fmla="*/ 0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476375" h="257175">
                  <a:moveTo>
                    <a:pt x="0" y="257175"/>
                  </a:moveTo>
                  <a:cubicBezTo>
                    <a:pt x="20586" y="231442"/>
                    <a:pt x="40905" y="202450"/>
                    <a:pt x="66675" y="180975"/>
                  </a:cubicBezTo>
                  <a:cubicBezTo>
                    <a:pt x="75469" y="173646"/>
                    <a:pt x="85725" y="168275"/>
                    <a:pt x="95250" y="161925"/>
                  </a:cubicBezTo>
                  <a:cubicBezTo>
                    <a:pt x="165100" y="165100"/>
                    <a:pt x="235069" y="166285"/>
                    <a:pt x="304800" y="171450"/>
                  </a:cubicBezTo>
                  <a:cubicBezTo>
                    <a:pt x="320945" y="172646"/>
                    <a:pt x="336280" y="179779"/>
                    <a:pt x="352425" y="180975"/>
                  </a:cubicBezTo>
                  <a:cubicBezTo>
                    <a:pt x="422156" y="186140"/>
                    <a:pt x="492125" y="187325"/>
                    <a:pt x="561975" y="190500"/>
                  </a:cubicBezTo>
                  <a:cubicBezTo>
                    <a:pt x="581025" y="187325"/>
                    <a:pt x="601477" y="188819"/>
                    <a:pt x="619125" y="180975"/>
                  </a:cubicBezTo>
                  <a:cubicBezTo>
                    <a:pt x="641223" y="171154"/>
                    <a:pt x="652611" y="140791"/>
                    <a:pt x="666750" y="123825"/>
                  </a:cubicBezTo>
                  <a:cubicBezTo>
                    <a:pt x="675374" y="113477"/>
                    <a:pt x="685800" y="104775"/>
                    <a:pt x="695325" y="95250"/>
                  </a:cubicBezTo>
                  <a:cubicBezTo>
                    <a:pt x="708499" y="55727"/>
                    <a:pt x="704684" y="47680"/>
                    <a:pt x="762000" y="28575"/>
                  </a:cubicBezTo>
                  <a:lnTo>
                    <a:pt x="819150" y="9525"/>
                  </a:lnTo>
                  <a:cubicBezTo>
                    <a:pt x="847725" y="12700"/>
                    <a:pt x="876458" y="14678"/>
                    <a:pt x="904875" y="19050"/>
                  </a:cubicBezTo>
                  <a:cubicBezTo>
                    <a:pt x="917814" y="21041"/>
                    <a:pt x="930196" y="25735"/>
                    <a:pt x="942975" y="28575"/>
                  </a:cubicBezTo>
                  <a:cubicBezTo>
                    <a:pt x="958779" y="32087"/>
                    <a:pt x="974725" y="34925"/>
                    <a:pt x="990600" y="38100"/>
                  </a:cubicBezTo>
                  <a:cubicBezTo>
                    <a:pt x="1000125" y="44450"/>
                    <a:pt x="1008936" y="52030"/>
                    <a:pt x="1019175" y="57150"/>
                  </a:cubicBezTo>
                  <a:cubicBezTo>
                    <a:pt x="1045774" y="70450"/>
                    <a:pt x="1089854" y="72690"/>
                    <a:pt x="1114425" y="76200"/>
                  </a:cubicBezTo>
                  <a:cubicBezTo>
                    <a:pt x="1212850" y="73025"/>
                    <a:pt x="1311394" y="72458"/>
                    <a:pt x="1409700" y="66675"/>
                  </a:cubicBezTo>
                  <a:cubicBezTo>
                    <a:pt x="1453761" y="64083"/>
                    <a:pt x="1429139" y="56567"/>
                    <a:pt x="1447800" y="28575"/>
                  </a:cubicBezTo>
                  <a:cubicBezTo>
                    <a:pt x="1455272" y="17367"/>
                    <a:pt x="1476375" y="0"/>
                    <a:pt x="1476375" y="0"/>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8" name="Freeform 267"/>
            <p:cNvSpPr/>
            <p:nvPr/>
          </p:nvSpPr>
          <p:spPr>
            <a:xfrm>
              <a:off x="8238796" y="5029200"/>
              <a:ext cx="96730" cy="409575"/>
            </a:xfrm>
            <a:custGeom>
              <a:avLst/>
              <a:gdLst>
                <a:gd name="connsiteX0" fmla="*/ 9854 w 96730"/>
                <a:gd name="connsiteY0" fmla="*/ 409575 h 409575"/>
                <a:gd name="connsiteX1" fmla="*/ 9854 w 96730"/>
                <a:gd name="connsiteY1" fmla="*/ 238125 h 409575"/>
                <a:gd name="connsiteX2" fmla="*/ 57479 w 96730"/>
                <a:gd name="connsiteY2" fmla="*/ 190500 h 409575"/>
                <a:gd name="connsiteX3" fmla="*/ 86054 w 96730"/>
                <a:gd name="connsiteY3" fmla="*/ 161925 h 409575"/>
                <a:gd name="connsiteX4" fmla="*/ 86054 w 96730"/>
                <a:gd name="connsiteY4" fmla="*/ 47625 h 409575"/>
                <a:gd name="connsiteX5" fmla="*/ 86054 w 96730"/>
                <a:gd name="connsiteY5" fmla="*/ 0 h 409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6730" h="409575">
                  <a:moveTo>
                    <a:pt x="9854" y="409575"/>
                  </a:moveTo>
                  <a:cubicBezTo>
                    <a:pt x="2039" y="339237"/>
                    <a:pt x="-7731" y="308463"/>
                    <a:pt x="9854" y="238125"/>
                  </a:cubicBezTo>
                  <a:cubicBezTo>
                    <a:pt x="17207" y="208714"/>
                    <a:pt x="37426" y="207211"/>
                    <a:pt x="57479" y="190500"/>
                  </a:cubicBezTo>
                  <a:cubicBezTo>
                    <a:pt x="67827" y="181876"/>
                    <a:pt x="76529" y="171450"/>
                    <a:pt x="86054" y="161925"/>
                  </a:cubicBezTo>
                  <a:cubicBezTo>
                    <a:pt x="105763" y="102798"/>
                    <a:pt x="93560" y="152712"/>
                    <a:pt x="86054" y="47625"/>
                  </a:cubicBezTo>
                  <a:cubicBezTo>
                    <a:pt x="84923" y="31790"/>
                    <a:pt x="86054" y="15875"/>
                    <a:pt x="86054" y="0"/>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9" name="Freeform 268"/>
            <p:cNvSpPr/>
            <p:nvPr/>
          </p:nvSpPr>
          <p:spPr>
            <a:xfrm>
              <a:off x="8334375" y="5029200"/>
              <a:ext cx="295275" cy="114300"/>
            </a:xfrm>
            <a:custGeom>
              <a:avLst/>
              <a:gdLst>
                <a:gd name="connsiteX0" fmla="*/ 0 w 295275"/>
                <a:gd name="connsiteY0" fmla="*/ 114300 h 114300"/>
                <a:gd name="connsiteX1" fmla="*/ 123825 w 295275"/>
                <a:gd name="connsiteY1" fmla="*/ 104775 h 114300"/>
                <a:gd name="connsiteX2" fmla="*/ 161925 w 295275"/>
                <a:gd name="connsiteY2" fmla="*/ 47625 h 114300"/>
                <a:gd name="connsiteX3" fmla="*/ 209550 w 295275"/>
                <a:gd name="connsiteY3" fmla="*/ 0 h 114300"/>
                <a:gd name="connsiteX4" fmla="*/ 247650 w 295275"/>
                <a:gd name="connsiteY4" fmla="*/ 9525 h 114300"/>
                <a:gd name="connsiteX5" fmla="*/ 276225 w 295275"/>
                <a:gd name="connsiteY5" fmla="*/ 19050 h 114300"/>
                <a:gd name="connsiteX6" fmla="*/ 295275 w 295275"/>
                <a:gd name="connsiteY6" fmla="*/ 19050 h 114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5275" h="114300">
                  <a:moveTo>
                    <a:pt x="0" y="114300"/>
                  </a:moveTo>
                  <a:cubicBezTo>
                    <a:pt x="41275" y="111125"/>
                    <a:pt x="83137" y="112404"/>
                    <a:pt x="123825" y="104775"/>
                  </a:cubicBezTo>
                  <a:cubicBezTo>
                    <a:pt x="162834" y="97461"/>
                    <a:pt x="150147" y="75107"/>
                    <a:pt x="161925" y="47625"/>
                  </a:cubicBezTo>
                  <a:cubicBezTo>
                    <a:pt x="174625" y="17992"/>
                    <a:pt x="184150" y="16933"/>
                    <a:pt x="209550" y="0"/>
                  </a:cubicBezTo>
                  <a:cubicBezTo>
                    <a:pt x="222250" y="3175"/>
                    <a:pt x="235063" y="5929"/>
                    <a:pt x="247650" y="9525"/>
                  </a:cubicBezTo>
                  <a:cubicBezTo>
                    <a:pt x="257304" y="12283"/>
                    <a:pt x="266380" y="17081"/>
                    <a:pt x="276225" y="19050"/>
                  </a:cubicBezTo>
                  <a:cubicBezTo>
                    <a:pt x="282452" y="20295"/>
                    <a:pt x="288925" y="19050"/>
                    <a:pt x="295275" y="19050"/>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0" name="Freeform 269"/>
            <p:cNvSpPr/>
            <p:nvPr/>
          </p:nvSpPr>
          <p:spPr>
            <a:xfrm>
              <a:off x="7734245" y="5086350"/>
              <a:ext cx="95305" cy="476250"/>
            </a:xfrm>
            <a:custGeom>
              <a:avLst/>
              <a:gdLst>
                <a:gd name="connsiteX0" fmla="*/ 66730 w 95305"/>
                <a:gd name="connsiteY0" fmla="*/ 476250 h 476250"/>
                <a:gd name="connsiteX1" fmla="*/ 28630 w 95305"/>
                <a:gd name="connsiteY1" fmla="*/ 428625 h 476250"/>
                <a:gd name="connsiteX2" fmla="*/ 28630 w 95305"/>
                <a:gd name="connsiteY2" fmla="*/ 323850 h 476250"/>
                <a:gd name="connsiteX3" fmla="*/ 66730 w 95305"/>
                <a:gd name="connsiteY3" fmla="*/ 266700 h 476250"/>
                <a:gd name="connsiteX4" fmla="*/ 85780 w 95305"/>
                <a:gd name="connsiteY4" fmla="*/ 238125 h 476250"/>
                <a:gd name="connsiteX5" fmla="*/ 95305 w 95305"/>
                <a:gd name="connsiteY5" fmla="*/ 209550 h 476250"/>
                <a:gd name="connsiteX6" fmla="*/ 76255 w 95305"/>
                <a:gd name="connsiteY6" fmla="*/ 85725 h 476250"/>
                <a:gd name="connsiteX7" fmla="*/ 28630 w 95305"/>
                <a:gd name="connsiteY7" fmla="*/ 28575 h 476250"/>
                <a:gd name="connsiteX8" fmla="*/ 55 w 95305"/>
                <a:gd name="connsiteY8" fmla="*/ 0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5305" h="476250">
                  <a:moveTo>
                    <a:pt x="66730" y="476250"/>
                  </a:moveTo>
                  <a:cubicBezTo>
                    <a:pt x="54030" y="460375"/>
                    <a:pt x="37722" y="446809"/>
                    <a:pt x="28630" y="428625"/>
                  </a:cubicBezTo>
                  <a:cubicBezTo>
                    <a:pt x="14599" y="400563"/>
                    <a:pt x="17301" y="351041"/>
                    <a:pt x="28630" y="323850"/>
                  </a:cubicBezTo>
                  <a:cubicBezTo>
                    <a:pt x="37436" y="302716"/>
                    <a:pt x="54030" y="285750"/>
                    <a:pt x="66730" y="266700"/>
                  </a:cubicBezTo>
                  <a:cubicBezTo>
                    <a:pt x="73080" y="257175"/>
                    <a:pt x="82160" y="248985"/>
                    <a:pt x="85780" y="238125"/>
                  </a:cubicBezTo>
                  <a:lnTo>
                    <a:pt x="95305" y="209550"/>
                  </a:lnTo>
                  <a:cubicBezTo>
                    <a:pt x="88955" y="168275"/>
                    <a:pt x="86383" y="126239"/>
                    <a:pt x="76255" y="85725"/>
                  </a:cubicBezTo>
                  <a:cubicBezTo>
                    <a:pt x="72312" y="69951"/>
                    <a:pt x="38732" y="36993"/>
                    <a:pt x="28630" y="28575"/>
                  </a:cubicBezTo>
                  <a:cubicBezTo>
                    <a:pt x="-2587" y="2561"/>
                    <a:pt x="55" y="22416"/>
                    <a:pt x="55" y="0"/>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1" name="Freeform 270"/>
            <p:cNvSpPr/>
            <p:nvPr/>
          </p:nvSpPr>
          <p:spPr>
            <a:xfrm>
              <a:off x="7324689" y="5553075"/>
              <a:ext cx="248891" cy="323850"/>
            </a:xfrm>
            <a:custGeom>
              <a:avLst/>
              <a:gdLst>
                <a:gd name="connsiteX0" fmla="*/ 190536 w 248891"/>
                <a:gd name="connsiteY0" fmla="*/ 0 h 323850"/>
                <a:gd name="connsiteX1" fmla="*/ 181011 w 248891"/>
                <a:gd name="connsiteY1" fmla="*/ 47625 h 323850"/>
                <a:gd name="connsiteX2" fmla="*/ 171486 w 248891"/>
                <a:gd name="connsiteY2" fmla="*/ 76200 h 323850"/>
                <a:gd name="connsiteX3" fmla="*/ 209586 w 248891"/>
                <a:gd name="connsiteY3" fmla="*/ 142875 h 323850"/>
                <a:gd name="connsiteX4" fmla="*/ 238161 w 248891"/>
                <a:gd name="connsiteY4" fmla="*/ 152400 h 323850"/>
                <a:gd name="connsiteX5" fmla="*/ 247686 w 248891"/>
                <a:gd name="connsiteY5" fmla="*/ 190500 h 323850"/>
                <a:gd name="connsiteX6" fmla="*/ 219111 w 248891"/>
                <a:gd name="connsiteY6" fmla="*/ 200025 h 323850"/>
                <a:gd name="connsiteX7" fmla="*/ 171486 w 248891"/>
                <a:gd name="connsiteY7" fmla="*/ 247650 h 323850"/>
                <a:gd name="connsiteX8" fmla="*/ 85761 w 248891"/>
                <a:gd name="connsiteY8" fmla="*/ 266700 h 323850"/>
                <a:gd name="connsiteX9" fmla="*/ 57186 w 248891"/>
                <a:gd name="connsiteY9" fmla="*/ 276225 h 323850"/>
                <a:gd name="connsiteX10" fmla="*/ 19086 w 248891"/>
                <a:gd name="connsiteY10" fmla="*/ 285750 h 323850"/>
                <a:gd name="connsiteX11" fmla="*/ 36 w 248891"/>
                <a:gd name="connsiteY11" fmla="*/ 323850 h 323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8891" h="323850">
                  <a:moveTo>
                    <a:pt x="190536" y="0"/>
                  </a:moveTo>
                  <a:cubicBezTo>
                    <a:pt x="187361" y="15875"/>
                    <a:pt x="184938" y="31919"/>
                    <a:pt x="181011" y="47625"/>
                  </a:cubicBezTo>
                  <a:cubicBezTo>
                    <a:pt x="178576" y="57365"/>
                    <a:pt x="171486" y="66160"/>
                    <a:pt x="171486" y="76200"/>
                  </a:cubicBezTo>
                  <a:cubicBezTo>
                    <a:pt x="171486" y="106585"/>
                    <a:pt x="184917" y="126429"/>
                    <a:pt x="209586" y="142875"/>
                  </a:cubicBezTo>
                  <a:cubicBezTo>
                    <a:pt x="217940" y="148444"/>
                    <a:pt x="228636" y="149225"/>
                    <a:pt x="238161" y="152400"/>
                  </a:cubicBezTo>
                  <a:cubicBezTo>
                    <a:pt x="241336" y="165100"/>
                    <a:pt x="252548" y="178345"/>
                    <a:pt x="247686" y="190500"/>
                  </a:cubicBezTo>
                  <a:cubicBezTo>
                    <a:pt x="243957" y="199822"/>
                    <a:pt x="226951" y="193753"/>
                    <a:pt x="219111" y="200025"/>
                  </a:cubicBezTo>
                  <a:cubicBezTo>
                    <a:pt x="155611" y="250825"/>
                    <a:pt x="247686" y="209550"/>
                    <a:pt x="171486" y="247650"/>
                  </a:cubicBezTo>
                  <a:cubicBezTo>
                    <a:pt x="145755" y="260515"/>
                    <a:pt x="112101" y="260847"/>
                    <a:pt x="85761" y="266700"/>
                  </a:cubicBezTo>
                  <a:cubicBezTo>
                    <a:pt x="75960" y="268878"/>
                    <a:pt x="66840" y="273467"/>
                    <a:pt x="57186" y="276225"/>
                  </a:cubicBezTo>
                  <a:cubicBezTo>
                    <a:pt x="44599" y="279821"/>
                    <a:pt x="31786" y="282575"/>
                    <a:pt x="19086" y="285750"/>
                  </a:cubicBezTo>
                  <a:cubicBezTo>
                    <a:pt x="-1725" y="316967"/>
                    <a:pt x="36" y="302877"/>
                    <a:pt x="36" y="323850"/>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2" name="Freeform 271"/>
            <p:cNvSpPr/>
            <p:nvPr/>
          </p:nvSpPr>
          <p:spPr>
            <a:xfrm>
              <a:off x="7534275" y="5735535"/>
              <a:ext cx="561975" cy="141390"/>
            </a:xfrm>
            <a:custGeom>
              <a:avLst/>
              <a:gdLst>
                <a:gd name="connsiteX0" fmla="*/ 0 w 561975"/>
                <a:gd name="connsiteY0" fmla="*/ 36615 h 141390"/>
                <a:gd name="connsiteX1" fmla="*/ 190500 w 561975"/>
                <a:gd name="connsiteY1" fmla="*/ 17565 h 141390"/>
                <a:gd name="connsiteX2" fmla="*/ 219075 w 561975"/>
                <a:gd name="connsiteY2" fmla="*/ 36615 h 141390"/>
                <a:gd name="connsiteX3" fmla="*/ 247650 w 561975"/>
                <a:gd name="connsiteY3" fmla="*/ 46140 h 141390"/>
                <a:gd name="connsiteX4" fmla="*/ 257175 w 561975"/>
                <a:gd name="connsiteY4" fmla="*/ 74715 h 141390"/>
                <a:gd name="connsiteX5" fmla="*/ 295275 w 561975"/>
                <a:gd name="connsiteY5" fmla="*/ 103290 h 141390"/>
                <a:gd name="connsiteX6" fmla="*/ 361950 w 561975"/>
                <a:gd name="connsiteY6" fmla="*/ 141390 h 141390"/>
                <a:gd name="connsiteX7" fmla="*/ 409575 w 561975"/>
                <a:gd name="connsiteY7" fmla="*/ 122340 h 141390"/>
                <a:gd name="connsiteX8" fmla="*/ 447675 w 561975"/>
                <a:gd name="connsiteY8" fmla="*/ 112815 h 141390"/>
                <a:gd name="connsiteX9" fmla="*/ 476250 w 561975"/>
                <a:gd name="connsiteY9" fmla="*/ 93765 h 141390"/>
                <a:gd name="connsiteX10" fmla="*/ 514350 w 561975"/>
                <a:gd name="connsiteY10" fmla="*/ 84240 h 141390"/>
                <a:gd name="connsiteX11" fmla="*/ 561975 w 561975"/>
                <a:gd name="connsiteY11" fmla="*/ 65190 h 141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61975" h="141390">
                  <a:moveTo>
                    <a:pt x="0" y="36615"/>
                  </a:moveTo>
                  <a:cubicBezTo>
                    <a:pt x="80391" y="-11620"/>
                    <a:pt x="50198" y="-5819"/>
                    <a:pt x="190500" y="17565"/>
                  </a:cubicBezTo>
                  <a:cubicBezTo>
                    <a:pt x="201792" y="19447"/>
                    <a:pt x="208836" y="31495"/>
                    <a:pt x="219075" y="36615"/>
                  </a:cubicBezTo>
                  <a:cubicBezTo>
                    <a:pt x="228055" y="41105"/>
                    <a:pt x="238125" y="42965"/>
                    <a:pt x="247650" y="46140"/>
                  </a:cubicBezTo>
                  <a:cubicBezTo>
                    <a:pt x="250825" y="55665"/>
                    <a:pt x="250747" y="67002"/>
                    <a:pt x="257175" y="74715"/>
                  </a:cubicBezTo>
                  <a:cubicBezTo>
                    <a:pt x="267338" y="86911"/>
                    <a:pt x="282357" y="94063"/>
                    <a:pt x="295275" y="103290"/>
                  </a:cubicBezTo>
                  <a:cubicBezTo>
                    <a:pt x="326689" y="125729"/>
                    <a:pt x="324744" y="122787"/>
                    <a:pt x="361950" y="141390"/>
                  </a:cubicBezTo>
                  <a:cubicBezTo>
                    <a:pt x="377825" y="135040"/>
                    <a:pt x="393355" y="127747"/>
                    <a:pt x="409575" y="122340"/>
                  </a:cubicBezTo>
                  <a:cubicBezTo>
                    <a:pt x="421994" y="118200"/>
                    <a:pt x="435643" y="117972"/>
                    <a:pt x="447675" y="112815"/>
                  </a:cubicBezTo>
                  <a:cubicBezTo>
                    <a:pt x="458197" y="108306"/>
                    <a:pt x="465728" y="98274"/>
                    <a:pt x="476250" y="93765"/>
                  </a:cubicBezTo>
                  <a:cubicBezTo>
                    <a:pt x="488282" y="88608"/>
                    <a:pt x="502093" y="88837"/>
                    <a:pt x="514350" y="84240"/>
                  </a:cubicBezTo>
                  <a:cubicBezTo>
                    <a:pt x="568936" y="63770"/>
                    <a:pt x="535199" y="65190"/>
                    <a:pt x="561975" y="65190"/>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3" name="Freeform 272"/>
            <p:cNvSpPr/>
            <p:nvPr/>
          </p:nvSpPr>
          <p:spPr>
            <a:xfrm>
              <a:off x="7477125" y="5265023"/>
              <a:ext cx="352425" cy="68977"/>
            </a:xfrm>
            <a:custGeom>
              <a:avLst/>
              <a:gdLst>
                <a:gd name="connsiteX0" fmla="*/ 352425 w 352425"/>
                <a:gd name="connsiteY0" fmla="*/ 21352 h 68977"/>
                <a:gd name="connsiteX1" fmla="*/ 228600 w 352425"/>
                <a:gd name="connsiteY1" fmla="*/ 21352 h 68977"/>
                <a:gd name="connsiteX2" fmla="*/ 219075 w 352425"/>
                <a:gd name="connsiteY2" fmla="*/ 49927 h 68977"/>
                <a:gd name="connsiteX3" fmla="*/ 190500 w 352425"/>
                <a:gd name="connsiteY3" fmla="*/ 68977 h 68977"/>
                <a:gd name="connsiteX4" fmla="*/ 104775 w 352425"/>
                <a:gd name="connsiteY4" fmla="*/ 49927 h 68977"/>
                <a:gd name="connsiteX5" fmla="*/ 76200 w 352425"/>
                <a:gd name="connsiteY5" fmla="*/ 40402 h 68977"/>
                <a:gd name="connsiteX6" fmla="*/ 0 w 352425"/>
                <a:gd name="connsiteY6" fmla="*/ 40402 h 68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2425" h="68977">
                  <a:moveTo>
                    <a:pt x="352425" y="21352"/>
                  </a:moveTo>
                  <a:cubicBezTo>
                    <a:pt x="299867" y="329"/>
                    <a:pt x="291717" y="-13713"/>
                    <a:pt x="228600" y="21352"/>
                  </a:cubicBezTo>
                  <a:cubicBezTo>
                    <a:pt x="219823" y="26228"/>
                    <a:pt x="225347" y="42087"/>
                    <a:pt x="219075" y="49927"/>
                  </a:cubicBezTo>
                  <a:cubicBezTo>
                    <a:pt x="211924" y="58866"/>
                    <a:pt x="200025" y="62627"/>
                    <a:pt x="190500" y="68977"/>
                  </a:cubicBezTo>
                  <a:cubicBezTo>
                    <a:pt x="157764" y="62430"/>
                    <a:pt x="136162" y="58895"/>
                    <a:pt x="104775" y="49927"/>
                  </a:cubicBezTo>
                  <a:cubicBezTo>
                    <a:pt x="95121" y="47169"/>
                    <a:pt x="86199" y="41311"/>
                    <a:pt x="76200" y="40402"/>
                  </a:cubicBezTo>
                  <a:cubicBezTo>
                    <a:pt x="50904" y="38102"/>
                    <a:pt x="25400" y="40402"/>
                    <a:pt x="0" y="40402"/>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4" name="Freeform 273"/>
            <p:cNvSpPr/>
            <p:nvPr/>
          </p:nvSpPr>
          <p:spPr>
            <a:xfrm>
              <a:off x="8417629" y="5438775"/>
              <a:ext cx="60556" cy="371475"/>
            </a:xfrm>
            <a:custGeom>
              <a:avLst/>
              <a:gdLst>
                <a:gd name="connsiteX0" fmla="*/ 59621 w 60556"/>
                <a:gd name="connsiteY0" fmla="*/ 0 h 371475"/>
                <a:gd name="connsiteX1" fmla="*/ 11996 w 60556"/>
                <a:gd name="connsiteY1" fmla="*/ 19050 h 371475"/>
                <a:gd name="connsiteX2" fmla="*/ 40571 w 60556"/>
                <a:gd name="connsiteY2" fmla="*/ 114300 h 371475"/>
                <a:gd name="connsiteX3" fmla="*/ 50096 w 60556"/>
                <a:gd name="connsiteY3" fmla="*/ 142875 h 371475"/>
                <a:gd name="connsiteX4" fmla="*/ 31046 w 60556"/>
                <a:gd name="connsiteY4" fmla="*/ 180975 h 371475"/>
                <a:gd name="connsiteX5" fmla="*/ 50096 w 60556"/>
                <a:gd name="connsiteY5" fmla="*/ 285750 h 371475"/>
                <a:gd name="connsiteX6" fmla="*/ 59621 w 60556"/>
                <a:gd name="connsiteY6" fmla="*/ 314325 h 371475"/>
                <a:gd name="connsiteX7" fmla="*/ 59621 w 60556"/>
                <a:gd name="connsiteY7" fmla="*/ 371475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556" h="371475">
                  <a:moveTo>
                    <a:pt x="59621" y="0"/>
                  </a:moveTo>
                  <a:cubicBezTo>
                    <a:pt x="43746" y="6350"/>
                    <a:pt x="24086" y="6960"/>
                    <a:pt x="11996" y="19050"/>
                  </a:cubicBezTo>
                  <a:cubicBezTo>
                    <a:pt x="-24117" y="55163"/>
                    <a:pt x="31998" y="88581"/>
                    <a:pt x="40571" y="114300"/>
                  </a:cubicBezTo>
                  <a:lnTo>
                    <a:pt x="50096" y="142875"/>
                  </a:lnTo>
                  <a:cubicBezTo>
                    <a:pt x="43746" y="155575"/>
                    <a:pt x="32332" y="166834"/>
                    <a:pt x="31046" y="180975"/>
                  </a:cubicBezTo>
                  <a:cubicBezTo>
                    <a:pt x="29185" y="201443"/>
                    <a:pt x="42844" y="260369"/>
                    <a:pt x="50096" y="285750"/>
                  </a:cubicBezTo>
                  <a:cubicBezTo>
                    <a:pt x="52854" y="295404"/>
                    <a:pt x="58512" y="304346"/>
                    <a:pt x="59621" y="314325"/>
                  </a:cubicBezTo>
                  <a:cubicBezTo>
                    <a:pt x="61725" y="333258"/>
                    <a:pt x="59621" y="352425"/>
                    <a:pt x="59621" y="371475"/>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5" name="Freeform 274"/>
            <p:cNvSpPr/>
            <p:nvPr/>
          </p:nvSpPr>
          <p:spPr>
            <a:xfrm>
              <a:off x="8450580" y="5594985"/>
              <a:ext cx="222999" cy="76200"/>
            </a:xfrm>
            <a:custGeom>
              <a:avLst/>
              <a:gdLst>
                <a:gd name="connsiteX0" fmla="*/ 0 w 222999"/>
                <a:gd name="connsiteY0" fmla="*/ 38100 h 76200"/>
                <a:gd name="connsiteX1" fmla="*/ 106680 w 222999"/>
                <a:gd name="connsiteY1" fmla="*/ 15240 h 76200"/>
                <a:gd name="connsiteX2" fmla="*/ 129540 w 222999"/>
                <a:gd name="connsiteY2" fmla="*/ 0 h 76200"/>
                <a:gd name="connsiteX3" fmla="*/ 175260 w 222999"/>
                <a:gd name="connsiteY3" fmla="*/ 22860 h 76200"/>
                <a:gd name="connsiteX4" fmla="*/ 198120 w 222999"/>
                <a:gd name="connsiteY4" fmla="*/ 30480 h 76200"/>
                <a:gd name="connsiteX5" fmla="*/ 220980 w 222999"/>
                <a:gd name="connsiteY5" fmla="*/ 45720 h 76200"/>
                <a:gd name="connsiteX6" fmla="*/ 220980 w 222999"/>
                <a:gd name="connsiteY6" fmla="*/ 7620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2999" h="76200">
                  <a:moveTo>
                    <a:pt x="0" y="38100"/>
                  </a:moveTo>
                  <a:cubicBezTo>
                    <a:pt x="25795" y="34876"/>
                    <a:pt x="81623" y="31944"/>
                    <a:pt x="106680" y="15240"/>
                  </a:cubicBezTo>
                  <a:lnTo>
                    <a:pt x="129540" y="0"/>
                  </a:lnTo>
                  <a:cubicBezTo>
                    <a:pt x="186999" y="19153"/>
                    <a:pt x="116174" y="-6683"/>
                    <a:pt x="175260" y="22860"/>
                  </a:cubicBezTo>
                  <a:cubicBezTo>
                    <a:pt x="182444" y="26452"/>
                    <a:pt x="190936" y="26888"/>
                    <a:pt x="198120" y="30480"/>
                  </a:cubicBezTo>
                  <a:cubicBezTo>
                    <a:pt x="206311" y="34576"/>
                    <a:pt x="216884" y="37529"/>
                    <a:pt x="220980" y="45720"/>
                  </a:cubicBezTo>
                  <a:cubicBezTo>
                    <a:pt x="225524" y="54807"/>
                    <a:pt x="220980" y="66040"/>
                    <a:pt x="220980" y="76200"/>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6" name="Freeform 275"/>
            <p:cNvSpPr/>
            <p:nvPr/>
          </p:nvSpPr>
          <p:spPr>
            <a:xfrm>
              <a:off x="7937500" y="5441010"/>
              <a:ext cx="330200" cy="394640"/>
            </a:xfrm>
            <a:custGeom>
              <a:avLst/>
              <a:gdLst>
                <a:gd name="connsiteX0" fmla="*/ 0 w 330200"/>
                <a:gd name="connsiteY0" fmla="*/ 394640 h 394640"/>
                <a:gd name="connsiteX1" fmla="*/ 12700 w 330200"/>
                <a:gd name="connsiteY1" fmla="*/ 318440 h 394640"/>
                <a:gd name="connsiteX2" fmla="*/ 50800 w 330200"/>
                <a:gd name="connsiteY2" fmla="*/ 286690 h 394640"/>
                <a:gd name="connsiteX3" fmla="*/ 69850 w 330200"/>
                <a:gd name="connsiteY3" fmla="*/ 267640 h 394640"/>
                <a:gd name="connsiteX4" fmla="*/ 120650 w 330200"/>
                <a:gd name="connsiteY4" fmla="*/ 261290 h 394640"/>
                <a:gd name="connsiteX5" fmla="*/ 177800 w 330200"/>
                <a:gd name="connsiteY5" fmla="*/ 242240 h 394640"/>
                <a:gd name="connsiteX6" fmla="*/ 196850 w 330200"/>
                <a:gd name="connsiteY6" fmla="*/ 229540 h 394640"/>
                <a:gd name="connsiteX7" fmla="*/ 215900 w 330200"/>
                <a:gd name="connsiteY7" fmla="*/ 223190 h 394640"/>
                <a:gd name="connsiteX8" fmla="*/ 254000 w 330200"/>
                <a:gd name="connsiteY8" fmla="*/ 197790 h 394640"/>
                <a:gd name="connsiteX9" fmla="*/ 273050 w 330200"/>
                <a:gd name="connsiteY9" fmla="*/ 185090 h 394640"/>
                <a:gd name="connsiteX10" fmla="*/ 298450 w 330200"/>
                <a:gd name="connsiteY10" fmla="*/ 146990 h 394640"/>
                <a:gd name="connsiteX11" fmla="*/ 304800 w 330200"/>
                <a:gd name="connsiteY11" fmla="*/ 127940 h 394640"/>
                <a:gd name="connsiteX12" fmla="*/ 317500 w 330200"/>
                <a:gd name="connsiteY12" fmla="*/ 77140 h 394640"/>
                <a:gd name="connsiteX13" fmla="*/ 323850 w 330200"/>
                <a:gd name="connsiteY13" fmla="*/ 26340 h 394640"/>
                <a:gd name="connsiteX14" fmla="*/ 330200 w 330200"/>
                <a:gd name="connsiteY14" fmla="*/ 940 h 394640"/>
                <a:gd name="connsiteX15" fmla="*/ 323850 w 330200"/>
                <a:gd name="connsiteY15" fmla="*/ 940 h 394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30200" h="394640">
                  <a:moveTo>
                    <a:pt x="0" y="394640"/>
                  </a:moveTo>
                  <a:cubicBezTo>
                    <a:pt x="151" y="393586"/>
                    <a:pt x="8986" y="325868"/>
                    <a:pt x="12700" y="318440"/>
                  </a:cubicBezTo>
                  <a:cubicBezTo>
                    <a:pt x="20651" y="302539"/>
                    <a:pt x="38297" y="297109"/>
                    <a:pt x="50800" y="286690"/>
                  </a:cubicBezTo>
                  <a:cubicBezTo>
                    <a:pt x="57699" y="280941"/>
                    <a:pt x="61410" y="270709"/>
                    <a:pt x="69850" y="267640"/>
                  </a:cubicBezTo>
                  <a:cubicBezTo>
                    <a:pt x="85888" y="261808"/>
                    <a:pt x="103717" y="263407"/>
                    <a:pt x="120650" y="261290"/>
                  </a:cubicBezTo>
                  <a:cubicBezTo>
                    <a:pt x="139700" y="254940"/>
                    <a:pt x="161092" y="253379"/>
                    <a:pt x="177800" y="242240"/>
                  </a:cubicBezTo>
                  <a:cubicBezTo>
                    <a:pt x="184150" y="238007"/>
                    <a:pt x="190024" y="232953"/>
                    <a:pt x="196850" y="229540"/>
                  </a:cubicBezTo>
                  <a:cubicBezTo>
                    <a:pt x="202837" y="226547"/>
                    <a:pt x="210049" y="226441"/>
                    <a:pt x="215900" y="223190"/>
                  </a:cubicBezTo>
                  <a:cubicBezTo>
                    <a:pt x="229243" y="215777"/>
                    <a:pt x="241300" y="206257"/>
                    <a:pt x="254000" y="197790"/>
                  </a:cubicBezTo>
                  <a:lnTo>
                    <a:pt x="273050" y="185090"/>
                  </a:lnTo>
                  <a:cubicBezTo>
                    <a:pt x="281517" y="172390"/>
                    <a:pt x="293623" y="161470"/>
                    <a:pt x="298450" y="146990"/>
                  </a:cubicBezTo>
                  <a:cubicBezTo>
                    <a:pt x="300567" y="140640"/>
                    <a:pt x="303177" y="134434"/>
                    <a:pt x="304800" y="127940"/>
                  </a:cubicBezTo>
                  <a:lnTo>
                    <a:pt x="317500" y="77140"/>
                  </a:lnTo>
                  <a:cubicBezTo>
                    <a:pt x="319617" y="60207"/>
                    <a:pt x="321045" y="43173"/>
                    <a:pt x="323850" y="26340"/>
                  </a:cubicBezTo>
                  <a:cubicBezTo>
                    <a:pt x="325285" y="17732"/>
                    <a:pt x="330200" y="9667"/>
                    <a:pt x="330200" y="940"/>
                  </a:cubicBezTo>
                  <a:cubicBezTo>
                    <a:pt x="330200" y="-1177"/>
                    <a:pt x="325967" y="940"/>
                    <a:pt x="323850" y="940"/>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7" name="Freeform 276"/>
            <p:cNvSpPr/>
            <p:nvPr/>
          </p:nvSpPr>
          <p:spPr>
            <a:xfrm>
              <a:off x="7791450" y="5562600"/>
              <a:ext cx="324034" cy="114300"/>
            </a:xfrm>
            <a:custGeom>
              <a:avLst/>
              <a:gdLst>
                <a:gd name="connsiteX0" fmla="*/ 0 w 324034"/>
                <a:gd name="connsiteY0" fmla="*/ 0 h 114300"/>
                <a:gd name="connsiteX1" fmla="*/ 31750 w 324034"/>
                <a:gd name="connsiteY1" fmla="*/ 12700 h 114300"/>
                <a:gd name="connsiteX2" fmla="*/ 76200 w 324034"/>
                <a:gd name="connsiteY2" fmla="*/ 31750 h 114300"/>
                <a:gd name="connsiteX3" fmla="*/ 209550 w 324034"/>
                <a:gd name="connsiteY3" fmla="*/ 38100 h 114300"/>
                <a:gd name="connsiteX4" fmla="*/ 292100 w 324034"/>
                <a:gd name="connsiteY4" fmla="*/ 50800 h 114300"/>
                <a:gd name="connsiteX5" fmla="*/ 311150 w 324034"/>
                <a:gd name="connsiteY5" fmla="*/ 63500 h 114300"/>
                <a:gd name="connsiteX6" fmla="*/ 323850 w 324034"/>
                <a:gd name="connsiteY6" fmla="*/ 107950 h 114300"/>
                <a:gd name="connsiteX7" fmla="*/ 323850 w 324034"/>
                <a:gd name="connsiteY7" fmla="*/ 114300 h 114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4034" h="114300">
                  <a:moveTo>
                    <a:pt x="0" y="0"/>
                  </a:moveTo>
                  <a:cubicBezTo>
                    <a:pt x="10583" y="4233"/>
                    <a:pt x="21334" y="8071"/>
                    <a:pt x="31750" y="12700"/>
                  </a:cubicBezTo>
                  <a:cubicBezTo>
                    <a:pt x="40522" y="16599"/>
                    <a:pt x="64161" y="30747"/>
                    <a:pt x="76200" y="31750"/>
                  </a:cubicBezTo>
                  <a:cubicBezTo>
                    <a:pt x="120547" y="35446"/>
                    <a:pt x="165100" y="35983"/>
                    <a:pt x="209550" y="38100"/>
                  </a:cubicBezTo>
                  <a:cubicBezTo>
                    <a:pt x="227762" y="39921"/>
                    <a:pt x="269215" y="39358"/>
                    <a:pt x="292100" y="50800"/>
                  </a:cubicBezTo>
                  <a:cubicBezTo>
                    <a:pt x="298926" y="54213"/>
                    <a:pt x="304800" y="59267"/>
                    <a:pt x="311150" y="63500"/>
                  </a:cubicBezTo>
                  <a:cubicBezTo>
                    <a:pt x="317202" y="81656"/>
                    <a:pt x="319863" y="88016"/>
                    <a:pt x="323850" y="107950"/>
                  </a:cubicBezTo>
                  <a:cubicBezTo>
                    <a:pt x="324265" y="110026"/>
                    <a:pt x="323850" y="112183"/>
                    <a:pt x="323850" y="114300"/>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8" name="Freeform 277"/>
            <p:cNvSpPr/>
            <p:nvPr/>
          </p:nvSpPr>
          <p:spPr>
            <a:xfrm>
              <a:off x="8108950" y="5632450"/>
              <a:ext cx="330200" cy="152400"/>
            </a:xfrm>
            <a:custGeom>
              <a:avLst/>
              <a:gdLst>
                <a:gd name="connsiteX0" fmla="*/ 0 w 330200"/>
                <a:gd name="connsiteY0" fmla="*/ 44450 h 152400"/>
                <a:gd name="connsiteX1" fmla="*/ 44450 w 330200"/>
                <a:gd name="connsiteY1" fmla="*/ 114300 h 152400"/>
                <a:gd name="connsiteX2" fmla="*/ 82550 w 330200"/>
                <a:gd name="connsiteY2" fmla="*/ 127000 h 152400"/>
                <a:gd name="connsiteX3" fmla="*/ 107950 w 330200"/>
                <a:gd name="connsiteY3" fmla="*/ 139700 h 152400"/>
                <a:gd name="connsiteX4" fmla="*/ 133350 w 330200"/>
                <a:gd name="connsiteY4" fmla="*/ 146050 h 152400"/>
                <a:gd name="connsiteX5" fmla="*/ 152400 w 330200"/>
                <a:gd name="connsiteY5" fmla="*/ 152400 h 152400"/>
                <a:gd name="connsiteX6" fmla="*/ 196850 w 330200"/>
                <a:gd name="connsiteY6" fmla="*/ 139700 h 152400"/>
                <a:gd name="connsiteX7" fmla="*/ 241300 w 330200"/>
                <a:gd name="connsiteY7" fmla="*/ 107950 h 152400"/>
                <a:gd name="connsiteX8" fmla="*/ 260350 w 330200"/>
                <a:gd name="connsiteY8" fmla="*/ 95250 h 152400"/>
                <a:gd name="connsiteX9" fmla="*/ 279400 w 330200"/>
                <a:gd name="connsiteY9" fmla="*/ 88900 h 152400"/>
                <a:gd name="connsiteX10" fmla="*/ 298450 w 330200"/>
                <a:gd name="connsiteY10" fmla="*/ 50800 h 152400"/>
                <a:gd name="connsiteX11" fmla="*/ 317500 w 330200"/>
                <a:gd name="connsiteY11" fmla="*/ 19050 h 152400"/>
                <a:gd name="connsiteX12" fmla="*/ 330200 w 330200"/>
                <a:gd name="connsiteY12" fmla="*/ 0 h 15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30200" h="152400">
                  <a:moveTo>
                    <a:pt x="0" y="44450"/>
                  </a:moveTo>
                  <a:cubicBezTo>
                    <a:pt x="4088" y="51263"/>
                    <a:pt x="40419" y="112956"/>
                    <a:pt x="44450" y="114300"/>
                  </a:cubicBezTo>
                  <a:cubicBezTo>
                    <a:pt x="57150" y="118533"/>
                    <a:pt x="70576" y="121013"/>
                    <a:pt x="82550" y="127000"/>
                  </a:cubicBezTo>
                  <a:cubicBezTo>
                    <a:pt x="91017" y="131233"/>
                    <a:pt x="99087" y="136376"/>
                    <a:pt x="107950" y="139700"/>
                  </a:cubicBezTo>
                  <a:cubicBezTo>
                    <a:pt x="116122" y="142764"/>
                    <a:pt x="124959" y="143652"/>
                    <a:pt x="133350" y="146050"/>
                  </a:cubicBezTo>
                  <a:cubicBezTo>
                    <a:pt x="139786" y="147889"/>
                    <a:pt x="146050" y="150283"/>
                    <a:pt x="152400" y="152400"/>
                  </a:cubicBezTo>
                  <a:cubicBezTo>
                    <a:pt x="160538" y="150365"/>
                    <a:pt x="187740" y="144255"/>
                    <a:pt x="196850" y="139700"/>
                  </a:cubicBezTo>
                  <a:cubicBezTo>
                    <a:pt x="206827" y="134712"/>
                    <a:pt x="234589" y="112744"/>
                    <a:pt x="241300" y="107950"/>
                  </a:cubicBezTo>
                  <a:cubicBezTo>
                    <a:pt x="247510" y="103514"/>
                    <a:pt x="253524" y="98663"/>
                    <a:pt x="260350" y="95250"/>
                  </a:cubicBezTo>
                  <a:cubicBezTo>
                    <a:pt x="266337" y="92257"/>
                    <a:pt x="273050" y="91017"/>
                    <a:pt x="279400" y="88900"/>
                  </a:cubicBezTo>
                  <a:cubicBezTo>
                    <a:pt x="315796" y="34305"/>
                    <a:pt x="272160" y="103380"/>
                    <a:pt x="298450" y="50800"/>
                  </a:cubicBezTo>
                  <a:cubicBezTo>
                    <a:pt x="303970" y="39761"/>
                    <a:pt x="310959" y="29516"/>
                    <a:pt x="317500" y="19050"/>
                  </a:cubicBezTo>
                  <a:cubicBezTo>
                    <a:pt x="321545" y="12578"/>
                    <a:pt x="330200" y="0"/>
                    <a:pt x="330200" y="0"/>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9" name="Freeform 278"/>
            <p:cNvSpPr/>
            <p:nvPr/>
          </p:nvSpPr>
          <p:spPr>
            <a:xfrm>
              <a:off x="7829550" y="5118100"/>
              <a:ext cx="482600" cy="177800"/>
            </a:xfrm>
            <a:custGeom>
              <a:avLst/>
              <a:gdLst>
                <a:gd name="connsiteX0" fmla="*/ 0 w 482600"/>
                <a:gd name="connsiteY0" fmla="*/ 177800 h 177800"/>
                <a:gd name="connsiteX1" fmla="*/ 31750 w 482600"/>
                <a:gd name="connsiteY1" fmla="*/ 171450 h 177800"/>
                <a:gd name="connsiteX2" fmla="*/ 88900 w 482600"/>
                <a:gd name="connsiteY2" fmla="*/ 165100 h 177800"/>
                <a:gd name="connsiteX3" fmla="*/ 114300 w 482600"/>
                <a:gd name="connsiteY3" fmla="*/ 127000 h 177800"/>
                <a:gd name="connsiteX4" fmla="*/ 152400 w 482600"/>
                <a:gd name="connsiteY4" fmla="*/ 101600 h 177800"/>
                <a:gd name="connsiteX5" fmla="*/ 177800 w 482600"/>
                <a:gd name="connsiteY5" fmla="*/ 31750 h 177800"/>
                <a:gd name="connsiteX6" fmla="*/ 184150 w 482600"/>
                <a:gd name="connsiteY6" fmla="*/ 12700 h 177800"/>
                <a:gd name="connsiteX7" fmla="*/ 203200 w 482600"/>
                <a:gd name="connsiteY7" fmla="*/ 0 h 177800"/>
                <a:gd name="connsiteX8" fmla="*/ 304800 w 482600"/>
                <a:gd name="connsiteY8" fmla="*/ 12700 h 177800"/>
                <a:gd name="connsiteX9" fmla="*/ 361950 w 482600"/>
                <a:gd name="connsiteY9" fmla="*/ 31750 h 177800"/>
                <a:gd name="connsiteX10" fmla="*/ 381000 w 482600"/>
                <a:gd name="connsiteY10" fmla="*/ 38100 h 177800"/>
                <a:gd name="connsiteX11" fmla="*/ 482600 w 482600"/>
                <a:gd name="connsiteY11" fmla="*/ 31750 h 17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2600" h="177800">
                  <a:moveTo>
                    <a:pt x="0" y="177800"/>
                  </a:moveTo>
                  <a:cubicBezTo>
                    <a:pt x="10583" y="175683"/>
                    <a:pt x="21066" y="172976"/>
                    <a:pt x="31750" y="171450"/>
                  </a:cubicBezTo>
                  <a:cubicBezTo>
                    <a:pt x="50725" y="168739"/>
                    <a:pt x="72024" y="174187"/>
                    <a:pt x="88900" y="165100"/>
                  </a:cubicBezTo>
                  <a:cubicBezTo>
                    <a:pt x="102339" y="157864"/>
                    <a:pt x="101600" y="135467"/>
                    <a:pt x="114300" y="127000"/>
                  </a:cubicBezTo>
                  <a:lnTo>
                    <a:pt x="152400" y="101600"/>
                  </a:lnTo>
                  <a:cubicBezTo>
                    <a:pt x="179023" y="61665"/>
                    <a:pt x="153548" y="104505"/>
                    <a:pt x="177800" y="31750"/>
                  </a:cubicBezTo>
                  <a:cubicBezTo>
                    <a:pt x="179917" y="25400"/>
                    <a:pt x="179969" y="17927"/>
                    <a:pt x="184150" y="12700"/>
                  </a:cubicBezTo>
                  <a:cubicBezTo>
                    <a:pt x="188918" y="6741"/>
                    <a:pt x="196850" y="4233"/>
                    <a:pt x="203200" y="0"/>
                  </a:cubicBezTo>
                  <a:cubicBezTo>
                    <a:pt x="254313" y="4259"/>
                    <a:pt x="266241" y="1132"/>
                    <a:pt x="304800" y="12700"/>
                  </a:cubicBezTo>
                  <a:cubicBezTo>
                    <a:pt x="324034" y="18470"/>
                    <a:pt x="342900" y="25400"/>
                    <a:pt x="361950" y="31750"/>
                  </a:cubicBezTo>
                  <a:lnTo>
                    <a:pt x="381000" y="38100"/>
                  </a:lnTo>
                  <a:cubicBezTo>
                    <a:pt x="474123" y="31448"/>
                    <a:pt x="440191" y="31750"/>
                    <a:pt x="482600" y="31750"/>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0" name="Freeform 279"/>
            <p:cNvSpPr/>
            <p:nvPr/>
          </p:nvSpPr>
          <p:spPr>
            <a:xfrm>
              <a:off x="8337550" y="5168900"/>
              <a:ext cx="177885" cy="247650"/>
            </a:xfrm>
            <a:custGeom>
              <a:avLst/>
              <a:gdLst>
                <a:gd name="connsiteX0" fmla="*/ 0 w 177885"/>
                <a:gd name="connsiteY0" fmla="*/ 0 h 247650"/>
                <a:gd name="connsiteX1" fmla="*/ 19050 w 177885"/>
                <a:gd name="connsiteY1" fmla="*/ 31750 h 247650"/>
                <a:gd name="connsiteX2" fmla="*/ 31750 w 177885"/>
                <a:gd name="connsiteY2" fmla="*/ 50800 h 247650"/>
                <a:gd name="connsiteX3" fmla="*/ 50800 w 177885"/>
                <a:gd name="connsiteY3" fmla="*/ 63500 h 247650"/>
                <a:gd name="connsiteX4" fmla="*/ 88900 w 177885"/>
                <a:gd name="connsiteY4" fmla="*/ 101600 h 247650"/>
                <a:gd name="connsiteX5" fmla="*/ 127000 w 177885"/>
                <a:gd name="connsiteY5" fmla="*/ 114300 h 247650"/>
                <a:gd name="connsiteX6" fmla="*/ 165100 w 177885"/>
                <a:gd name="connsiteY6" fmla="*/ 107950 h 247650"/>
                <a:gd name="connsiteX7" fmla="*/ 171450 w 177885"/>
                <a:gd name="connsiteY7" fmla="*/ 158750 h 247650"/>
                <a:gd name="connsiteX8" fmla="*/ 133350 w 177885"/>
                <a:gd name="connsiteY8" fmla="*/ 177800 h 247650"/>
                <a:gd name="connsiteX9" fmla="*/ 114300 w 177885"/>
                <a:gd name="connsiteY9" fmla="*/ 190500 h 247650"/>
                <a:gd name="connsiteX10" fmla="*/ 101600 w 177885"/>
                <a:gd name="connsiteY10" fmla="*/ 247650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7885" h="247650">
                  <a:moveTo>
                    <a:pt x="0" y="0"/>
                  </a:moveTo>
                  <a:cubicBezTo>
                    <a:pt x="6350" y="10583"/>
                    <a:pt x="12509" y="21284"/>
                    <a:pt x="19050" y="31750"/>
                  </a:cubicBezTo>
                  <a:cubicBezTo>
                    <a:pt x="23095" y="38222"/>
                    <a:pt x="26354" y="45404"/>
                    <a:pt x="31750" y="50800"/>
                  </a:cubicBezTo>
                  <a:cubicBezTo>
                    <a:pt x="37146" y="56196"/>
                    <a:pt x="44450" y="59267"/>
                    <a:pt x="50800" y="63500"/>
                  </a:cubicBezTo>
                  <a:cubicBezTo>
                    <a:pt x="63691" y="82836"/>
                    <a:pt x="65271" y="89785"/>
                    <a:pt x="88900" y="101600"/>
                  </a:cubicBezTo>
                  <a:cubicBezTo>
                    <a:pt x="100874" y="107587"/>
                    <a:pt x="127000" y="114300"/>
                    <a:pt x="127000" y="114300"/>
                  </a:cubicBezTo>
                  <a:cubicBezTo>
                    <a:pt x="139700" y="112183"/>
                    <a:pt x="152609" y="104827"/>
                    <a:pt x="165100" y="107950"/>
                  </a:cubicBezTo>
                  <a:cubicBezTo>
                    <a:pt x="186450" y="113287"/>
                    <a:pt x="175531" y="151609"/>
                    <a:pt x="171450" y="158750"/>
                  </a:cubicBezTo>
                  <a:cubicBezTo>
                    <a:pt x="164171" y="171489"/>
                    <a:pt x="144432" y="172259"/>
                    <a:pt x="133350" y="177800"/>
                  </a:cubicBezTo>
                  <a:cubicBezTo>
                    <a:pt x="126524" y="181213"/>
                    <a:pt x="120650" y="186267"/>
                    <a:pt x="114300" y="190500"/>
                  </a:cubicBezTo>
                  <a:cubicBezTo>
                    <a:pt x="99592" y="234624"/>
                    <a:pt x="101600" y="215213"/>
                    <a:pt x="101600" y="247650"/>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1" name="Freeform 280"/>
            <p:cNvSpPr/>
            <p:nvPr/>
          </p:nvSpPr>
          <p:spPr>
            <a:xfrm>
              <a:off x="7448548" y="5314950"/>
              <a:ext cx="82552" cy="215900"/>
            </a:xfrm>
            <a:custGeom>
              <a:avLst/>
              <a:gdLst>
                <a:gd name="connsiteX0" fmla="*/ 38102 w 82552"/>
                <a:gd name="connsiteY0" fmla="*/ 0 h 215900"/>
                <a:gd name="connsiteX1" fmla="*/ 6352 w 82552"/>
                <a:gd name="connsiteY1" fmla="*/ 19050 h 215900"/>
                <a:gd name="connsiteX2" fmla="*/ 2 w 82552"/>
                <a:gd name="connsiteY2" fmla="*/ 38100 h 215900"/>
                <a:gd name="connsiteX3" fmla="*/ 6352 w 82552"/>
                <a:gd name="connsiteY3" fmla="*/ 120650 h 215900"/>
                <a:gd name="connsiteX4" fmla="*/ 25402 w 82552"/>
                <a:gd name="connsiteY4" fmla="*/ 139700 h 215900"/>
                <a:gd name="connsiteX5" fmla="*/ 38102 w 82552"/>
                <a:gd name="connsiteY5" fmla="*/ 158750 h 215900"/>
                <a:gd name="connsiteX6" fmla="*/ 57152 w 82552"/>
                <a:gd name="connsiteY6" fmla="*/ 177800 h 215900"/>
                <a:gd name="connsiteX7" fmla="*/ 82552 w 82552"/>
                <a:gd name="connsiteY7" fmla="*/ 215900 h 215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2552" h="215900">
                  <a:moveTo>
                    <a:pt x="38102" y="0"/>
                  </a:moveTo>
                  <a:cubicBezTo>
                    <a:pt x="27519" y="6350"/>
                    <a:pt x="15079" y="10323"/>
                    <a:pt x="6352" y="19050"/>
                  </a:cubicBezTo>
                  <a:cubicBezTo>
                    <a:pt x="1619" y="23783"/>
                    <a:pt x="2" y="31407"/>
                    <a:pt x="2" y="38100"/>
                  </a:cubicBezTo>
                  <a:cubicBezTo>
                    <a:pt x="2" y="65698"/>
                    <a:pt x="-341" y="93876"/>
                    <a:pt x="6352" y="120650"/>
                  </a:cubicBezTo>
                  <a:cubicBezTo>
                    <a:pt x="8530" y="129362"/>
                    <a:pt x="19653" y="132801"/>
                    <a:pt x="25402" y="139700"/>
                  </a:cubicBezTo>
                  <a:cubicBezTo>
                    <a:pt x="30288" y="145563"/>
                    <a:pt x="33216" y="152887"/>
                    <a:pt x="38102" y="158750"/>
                  </a:cubicBezTo>
                  <a:cubicBezTo>
                    <a:pt x="43851" y="165649"/>
                    <a:pt x="51639" y="170711"/>
                    <a:pt x="57152" y="177800"/>
                  </a:cubicBezTo>
                  <a:cubicBezTo>
                    <a:pt x="66523" y="189848"/>
                    <a:pt x="82552" y="215900"/>
                    <a:pt x="82552" y="215900"/>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2" name="Freeform 281"/>
            <p:cNvSpPr/>
            <p:nvPr/>
          </p:nvSpPr>
          <p:spPr>
            <a:xfrm>
              <a:off x="7194550" y="5168900"/>
              <a:ext cx="292100" cy="158750"/>
            </a:xfrm>
            <a:custGeom>
              <a:avLst/>
              <a:gdLst>
                <a:gd name="connsiteX0" fmla="*/ 292100 w 292100"/>
                <a:gd name="connsiteY0" fmla="*/ 158750 h 158750"/>
                <a:gd name="connsiteX1" fmla="*/ 266700 w 292100"/>
                <a:gd name="connsiteY1" fmla="*/ 107950 h 158750"/>
                <a:gd name="connsiteX2" fmla="*/ 247650 w 292100"/>
                <a:gd name="connsiteY2" fmla="*/ 101600 h 158750"/>
                <a:gd name="connsiteX3" fmla="*/ 228600 w 292100"/>
                <a:gd name="connsiteY3" fmla="*/ 107950 h 158750"/>
                <a:gd name="connsiteX4" fmla="*/ 190500 w 292100"/>
                <a:gd name="connsiteY4" fmla="*/ 101600 h 158750"/>
                <a:gd name="connsiteX5" fmla="*/ 101600 w 292100"/>
                <a:gd name="connsiteY5" fmla="*/ 57150 h 158750"/>
                <a:gd name="connsiteX6" fmla="*/ 76200 w 292100"/>
                <a:gd name="connsiteY6" fmla="*/ 38100 h 158750"/>
                <a:gd name="connsiteX7" fmla="*/ 57150 w 292100"/>
                <a:gd name="connsiteY7" fmla="*/ 31750 h 158750"/>
                <a:gd name="connsiteX8" fmla="*/ 19050 w 292100"/>
                <a:gd name="connsiteY8" fmla="*/ 6350 h 158750"/>
                <a:gd name="connsiteX9" fmla="*/ 0 w 292100"/>
                <a:gd name="connsiteY9" fmla="*/ 0 h 158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92100" h="158750">
                  <a:moveTo>
                    <a:pt x="292100" y="158750"/>
                  </a:moveTo>
                  <a:cubicBezTo>
                    <a:pt x="288265" y="149162"/>
                    <a:pt x="277890" y="116902"/>
                    <a:pt x="266700" y="107950"/>
                  </a:cubicBezTo>
                  <a:cubicBezTo>
                    <a:pt x="261473" y="103769"/>
                    <a:pt x="254000" y="103717"/>
                    <a:pt x="247650" y="101600"/>
                  </a:cubicBezTo>
                  <a:cubicBezTo>
                    <a:pt x="241300" y="103717"/>
                    <a:pt x="235293" y="107950"/>
                    <a:pt x="228600" y="107950"/>
                  </a:cubicBezTo>
                  <a:cubicBezTo>
                    <a:pt x="215725" y="107950"/>
                    <a:pt x="202991" y="104723"/>
                    <a:pt x="190500" y="101600"/>
                  </a:cubicBezTo>
                  <a:cubicBezTo>
                    <a:pt x="153380" y="92320"/>
                    <a:pt x="134033" y="81474"/>
                    <a:pt x="101600" y="57150"/>
                  </a:cubicBezTo>
                  <a:cubicBezTo>
                    <a:pt x="93133" y="50800"/>
                    <a:pt x="85389" y="43351"/>
                    <a:pt x="76200" y="38100"/>
                  </a:cubicBezTo>
                  <a:cubicBezTo>
                    <a:pt x="70388" y="34779"/>
                    <a:pt x="63001" y="35001"/>
                    <a:pt x="57150" y="31750"/>
                  </a:cubicBezTo>
                  <a:cubicBezTo>
                    <a:pt x="43807" y="24337"/>
                    <a:pt x="33530" y="11177"/>
                    <a:pt x="19050" y="6350"/>
                  </a:cubicBezTo>
                  <a:lnTo>
                    <a:pt x="0" y="0"/>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3" name="Oval 282"/>
            <p:cNvSpPr/>
            <p:nvPr/>
          </p:nvSpPr>
          <p:spPr>
            <a:xfrm>
              <a:off x="7810500" y="5267325"/>
              <a:ext cx="45719" cy="45719"/>
            </a:xfrm>
            <a:prstGeom prst="ellips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4" name="Oval 283"/>
            <p:cNvSpPr/>
            <p:nvPr/>
          </p:nvSpPr>
          <p:spPr>
            <a:xfrm>
              <a:off x="7505700" y="5526406"/>
              <a:ext cx="45719" cy="45719"/>
            </a:xfrm>
            <a:prstGeom prst="ellips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5" name="Oval 284"/>
            <p:cNvSpPr/>
            <p:nvPr/>
          </p:nvSpPr>
          <p:spPr>
            <a:xfrm>
              <a:off x="7536181" y="5724525"/>
              <a:ext cx="45719" cy="45719"/>
            </a:xfrm>
            <a:prstGeom prst="ellips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6" name="Oval 285"/>
            <p:cNvSpPr/>
            <p:nvPr/>
          </p:nvSpPr>
          <p:spPr>
            <a:xfrm>
              <a:off x="7917181" y="5831206"/>
              <a:ext cx="45719" cy="45719"/>
            </a:xfrm>
            <a:prstGeom prst="ellips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7" name="Oval 286"/>
            <p:cNvSpPr/>
            <p:nvPr/>
          </p:nvSpPr>
          <p:spPr>
            <a:xfrm>
              <a:off x="8420100" y="5602606"/>
              <a:ext cx="45719" cy="45719"/>
            </a:xfrm>
            <a:prstGeom prst="ellips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8" name="Oval 287"/>
            <p:cNvSpPr/>
            <p:nvPr/>
          </p:nvSpPr>
          <p:spPr>
            <a:xfrm>
              <a:off x="8420100" y="5419725"/>
              <a:ext cx="45719" cy="45719"/>
            </a:xfrm>
            <a:prstGeom prst="ellips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9" name="Oval 288"/>
            <p:cNvSpPr/>
            <p:nvPr/>
          </p:nvSpPr>
          <p:spPr>
            <a:xfrm>
              <a:off x="8221981" y="5419725"/>
              <a:ext cx="45719" cy="45719"/>
            </a:xfrm>
            <a:prstGeom prst="ellips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0" name="Oval 289"/>
            <p:cNvSpPr/>
            <p:nvPr/>
          </p:nvSpPr>
          <p:spPr>
            <a:xfrm>
              <a:off x="8298181" y="5114925"/>
              <a:ext cx="45719" cy="45719"/>
            </a:xfrm>
            <a:prstGeom prst="ellips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1" name="Oval 290"/>
            <p:cNvSpPr/>
            <p:nvPr/>
          </p:nvSpPr>
          <p:spPr>
            <a:xfrm>
              <a:off x="7772400" y="5526406"/>
              <a:ext cx="45719" cy="45719"/>
            </a:xfrm>
            <a:prstGeom prst="ellips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2" name="Oval 291"/>
            <p:cNvSpPr/>
            <p:nvPr/>
          </p:nvSpPr>
          <p:spPr>
            <a:xfrm>
              <a:off x="7467600" y="5288281"/>
              <a:ext cx="45719" cy="45719"/>
            </a:xfrm>
            <a:prstGeom prst="ellips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3" name="Oval 292"/>
            <p:cNvSpPr/>
            <p:nvPr/>
          </p:nvSpPr>
          <p:spPr>
            <a:xfrm>
              <a:off x="8107681" y="5669281"/>
              <a:ext cx="45719" cy="45719"/>
            </a:xfrm>
            <a:prstGeom prst="ellips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94" name="Group 293"/>
          <p:cNvGrpSpPr>
            <a:grpSpLocks noChangeAspect="1"/>
          </p:cNvGrpSpPr>
          <p:nvPr/>
        </p:nvGrpSpPr>
        <p:grpSpPr>
          <a:xfrm>
            <a:off x="6857235" y="3339237"/>
            <a:ext cx="983373" cy="813364"/>
            <a:chOff x="6953556" y="6133641"/>
            <a:chExt cx="605951" cy="501194"/>
          </a:xfrm>
        </p:grpSpPr>
        <p:sp>
          <p:nvSpPr>
            <p:cNvPr id="295" name="Freeform 294"/>
            <p:cNvSpPr/>
            <p:nvPr/>
          </p:nvSpPr>
          <p:spPr>
            <a:xfrm>
              <a:off x="7282169" y="6311687"/>
              <a:ext cx="0" cy="95250"/>
            </a:xfrm>
            <a:custGeom>
              <a:avLst/>
              <a:gdLst>
                <a:gd name="connsiteX0" fmla="*/ 0 w 0"/>
                <a:gd name="connsiteY0" fmla="*/ 95250 h 95250"/>
                <a:gd name="connsiteX1" fmla="*/ 0 w 0"/>
                <a:gd name="connsiteY1" fmla="*/ 0 h 95250"/>
              </a:gdLst>
              <a:ahLst/>
              <a:cxnLst>
                <a:cxn ang="0">
                  <a:pos x="connsiteX0" y="connsiteY0"/>
                </a:cxn>
                <a:cxn ang="0">
                  <a:pos x="connsiteX1" y="connsiteY1"/>
                </a:cxn>
              </a:cxnLst>
              <a:rect l="l" t="t" r="r" b="b"/>
              <a:pathLst>
                <a:path h="95250">
                  <a:moveTo>
                    <a:pt x="0" y="95250"/>
                  </a:moveTo>
                  <a:lnTo>
                    <a:pt x="0" y="0"/>
                  </a:ln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6" name="Freeform 295"/>
            <p:cNvSpPr/>
            <p:nvPr/>
          </p:nvSpPr>
          <p:spPr>
            <a:xfrm>
              <a:off x="7186919" y="6411700"/>
              <a:ext cx="100013" cy="47625"/>
            </a:xfrm>
            <a:custGeom>
              <a:avLst/>
              <a:gdLst>
                <a:gd name="connsiteX0" fmla="*/ 100013 w 100013"/>
                <a:gd name="connsiteY0" fmla="*/ 0 h 47625"/>
                <a:gd name="connsiteX1" fmla="*/ 76200 w 100013"/>
                <a:gd name="connsiteY1" fmla="*/ 14287 h 47625"/>
                <a:gd name="connsiteX2" fmla="*/ 61913 w 100013"/>
                <a:gd name="connsiteY2" fmla="*/ 19050 h 47625"/>
                <a:gd name="connsiteX3" fmla="*/ 57150 w 100013"/>
                <a:gd name="connsiteY3" fmla="*/ 33337 h 47625"/>
                <a:gd name="connsiteX4" fmla="*/ 28575 w 100013"/>
                <a:gd name="connsiteY4" fmla="*/ 47625 h 47625"/>
                <a:gd name="connsiteX5" fmla="*/ 0 w 100013"/>
                <a:gd name="connsiteY5" fmla="*/ 42862 h 47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13" h="47625">
                  <a:moveTo>
                    <a:pt x="100013" y="0"/>
                  </a:moveTo>
                  <a:cubicBezTo>
                    <a:pt x="92075" y="4762"/>
                    <a:pt x="84479" y="10147"/>
                    <a:pt x="76200" y="14287"/>
                  </a:cubicBezTo>
                  <a:cubicBezTo>
                    <a:pt x="71710" y="16532"/>
                    <a:pt x="65463" y="15500"/>
                    <a:pt x="61913" y="19050"/>
                  </a:cubicBezTo>
                  <a:cubicBezTo>
                    <a:pt x="58363" y="22600"/>
                    <a:pt x="60286" y="29417"/>
                    <a:pt x="57150" y="33337"/>
                  </a:cubicBezTo>
                  <a:cubicBezTo>
                    <a:pt x="50435" y="41730"/>
                    <a:pt x="37987" y="44487"/>
                    <a:pt x="28575" y="47625"/>
                  </a:cubicBezTo>
                  <a:cubicBezTo>
                    <a:pt x="3206" y="42551"/>
                    <a:pt x="12858" y="42862"/>
                    <a:pt x="0" y="42862"/>
                  </a:cubicBez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7" name="Freeform 296"/>
            <p:cNvSpPr/>
            <p:nvPr/>
          </p:nvSpPr>
          <p:spPr>
            <a:xfrm>
              <a:off x="7286932" y="6425987"/>
              <a:ext cx="85725" cy="33487"/>
            </a:xfrm>
            <a:custGeom>
              <a:avLst/>
              <a:gdLst>
                <a:gd name="connsiteX0" fmla="*/ 0 w 85725"/>
                <a:gd name="connsiteY0" fmla="*/ 0 h 33487"/>
                <a:gd name="connsiteX1" fmla="*/ 52387 w 85725"/>
                <a:gd name="connsiteY1" fmla="*/ 9525 h 33487"/>
                <a:gd name="connsiteX2" fmla="*/ 66675 w 85725"/>
                <a:gd name="connsiteY2" fmla="*/ 19050 h 33487"/>
                <a:gd name="connsiteX3" fmla="*/ 85725 w 85725"/>
                <a:gd name="connsiteY3" fmla="*/ 33338 h 33487"/>
              </a:gdLst>
              <a:ahLst/>
              <a:cxnLst>
                <a:cxn ang="0">
                  <a:pos x="connsiteX0" y="connsiteY0"/>
                </a:cxn>
                <a:cxn ang="0">
                  <a:pos x="connsiteX1" y="connsiteY1"/>
                </a:cxn>
                <a:cxn ang="0">
                  <a:pos x="connsiteX2" y="connsiteY2"/>
                </a:cxn>
                <a:cxn ang="0">
                  <a:pos x="connsiteX3" y="connsiteY3"/>
                </a:cxn>
              </a:cxnLst>
              <a:rect l="l" t="t" r="r" b="b"/>
              <a:pathLst>
                <a:path w="85725" h="33487">
                  <a:moveTo>
                    <a:pt x="0" y="0"/>
                  </a:moveTo>
                  <a:cubicBezTo>
                    <a:pt x="13129" y="1641"/>
                    <a:pt x="37706" y="2185"/>
                    <a:pt x="52387" y="9525"/>
                  </a:cubicBezTo>
                  <a:cubicBezTo>
                    <a:pt x="57507" y="12085"/>
                    <a:pt x="61912" y="15875"/>
                    <a:pt x="66675" y="19050"/>
                  </a:cubicBezTo>
                  <a:cubicBezTo>
                    <a:pt x="77961" y="35980"/>
                    <a:pt x="70476" y="33338"/>
                    <a:pt x="85725" y="33338"/>
                  </a:cubicBez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8" name="Freeform 297"/>
            <p:cNvSpPr/>
            <p:nvPr/>
          </p:nvSpPr>
          <p:spPr>
            <a:xfrm>
              <a:off x="7048806" y="6297250"/>
              <a:ext cx="0" cy="95250"/>
            </a:xfrm>
            <a:custGeom>
              <a:avLst/>
              <a:gdLst>
                <a:gd name="connsiteX0" fmla="*/ 0 w 0"/>
                <a:gd name="connsiteY0" fmla="*/ 95250 h 95250"/>
                <a:gd name="connsiteX1" fmla="*/ 0 w 0"/>
                <a:gd name="connsiteY1" fmla="*/ 0 h 95250"/>
              </a:gdLst>
              <a:ahLst/>
              <a:cxnLst>
                <a:cxn ang="0">
                  <a:pos x="connsiteX0" y="connsiteY0"/>
                </a:cxn>
                <a:cxn ang="0">
                  <a:pos x="connsiteX1" y="connsiteY1"/>
                </a:cxn>
              </a:cxnLst>
              <a:rect l="l" t="t" r="r" b="b"/>
              <a:pathLst>
                <a:path h="95250">
                  <a:moveTo>
                    <a:pt x="0" y="95250"/>
                  </a:moveTo>
                  <a:lnTo>
                    <a:pt x="0" y="0"/>
                  </a:ln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9" name="Freeform 298"/>
            <p:cNvSpPr/>
            <p:nvPr/>
          </p:nvSpPr>
          <p:spPr>
            <a:xfrm>
              <a:off x="6953556" y="6397263"/>
              <a:ext cx="100013" cy="47625"/>
            </a:xfrm>
            <a:custGeom>
              <a:avLst/>
              <a:gdLst>
                <a:gd name="connsiteX0" fmla="*/ 100013 w 100013"/>
                <a:gd name="connsiteY0" fmla="*/ 0 h 47625"/>
                <a:gd name="connsiteX1" fmla="*/ 76200 w 100013"/>
                <a:gd name="connsiteY1" fmla="*/ 14287 h 47625"/>
                <a:gd name="connsiteX2" fmla="*/ 61913 w 100013"/>
                <a:gd name="connsiteY2" fmla="*/ 19050 h 47625"/>
                <a:gd name="connsiteX3" fmla="*/ 57150 w 100013"/>
                <a:gd name="connsiteY3" fmla="*/ 33337 h 47625"/>
                <a:gd name="connsiteX4" fmla="*/ 28575 w 100013"/>
                <a:gd name="connsiteY4" fmla="*/ 47625 h 47625"/>
                <a:gd name="connsiteX5" fmla="*/ 0 w 100013"/>
                <a:gd name="connsiteY5" fmla="*/ 42862 h 47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13" h="47625">
                  <a:moveTo>
                    <a:pt x="100013" y="0"/>
                  </a:moveTo>
                  <a:cubicBezTo>
                    <a:pt x="92075" y="4762"/>
                    <a:pt x="84479" y="10147"/>
                    <a:pt x="76200" y="14287"/>
                  </a:cubicBezTo>
                  <a:cubicBezTo>
                    <a:pt x="71710" y="16532"/>
                    <a:pt x="65463" y="15500"/>
                    <a:pt x="61913" y="19050"/>
                  </a:cubicBezTo>
                  <a:cubicBezTo>
                    <a:pt x="58363" y="22600"/>
                    <a:pt x="60286" y="29417"/>
                    <a:pt x="57150" y="33337"/>
                  </a:cubicBezTo>
                  <a:cubicBezTo>
                    <a:pt x="50435" y="41730"/>
                    <a:pt x="37987" y="44487"/>
                    <a:pt x="28575" y="47625"/>
                  </a:cubicBezTo>
                  <a:cubicBezTo>
                    <a:pt x="3206" y="42551"/>
                    <a:pt x="12858" y="42862"/>
                    <a:pt x="0" y="42862"/>
                  </a:cubicBez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0" name="Freeform 299"/>
            <p:cNvSpPr/>
            <p:nvPr/>
          </p:nvSpPr>
          <p:spPr>
            <a:xfrm>
              <a:off x="7053569" y="6411550"/>
              <a:ext cx="85725" cy="33487"/>
            </a:xfrm>
            <a:custGeom>
              <a:avLst/>
              <a:gdLst>
                <a:gd name="connsiteX0" fmla="*/ 0 w 85725"/>
                <a:gd name="connsiteY0" fmla="*/ 0 h 33487"/>
                <a:gd name="connsiteX1" fmla="*/ 52387 w 85725"/>
                <a:gd name="connsiteY1" fmla="*/ 9525 h 33487"/>
                <a:gd name="connsiteX2" fmla="*/ 66675 w 85725"/>
                <a:gd name="connsiteY2" fmla="*/ 19050 h 33487"/>
                <a:gd name="connsiteX3" fmla="*/ 85725 w 85725"/>
                <a:gd name="connsiteY3" fmla="*/ 33338 h 33487"/>
              </a:gdLst>
              <a:ahLst/>
              <a:cxnLst>
                <a:cxn ang="0">
                  <a:pos x="connsiteX0" y="connsiteY0"/>
                </a:cxn>
                <a:cxn ang="0">
                  <a:pos x="connsiteX1" y="connsiteY1"/>
                </a:cxn>
                <a:cxn ang="0">
                  <a:pos x="connsiteX2" y="connsiteY2"/>
                </a:cxn>
                <a:cxn ang="0">
                  <a:pos x="connsiteX3" y="connsiteY3"/>
                </a:cxn>
              </a:cxnLst>
              <a:rect l="l" t="t" r="r" b="b"/>
              <a:pathLst>
                <a:path w="85725" h="33487">
                  <a:moveTo>
                    <a:pt x="0" y="0"/>
                  </a:moveTo>
                  <a:cubicBezTo>
                    <a:pt x="13129" y="1641"/>
                    <a:pt x="37706" y="2185"/>
                    <a:pt x="52387" y="9525"/>
                  </a:cubicBezTo>
                  <a:cubicBezTo>
                    <a:pt x="57507" y="12085"/>
                    <a:pt x="61912" y="15875"/>
                    <a:pt x="66675" y="19050"/>
                  </a:cubicBezTo>
                  <a:cubicBezTo>
                    <a:pt x="77961" y="35980"/>
                    <a:pt x="70476" y="33338"/>
                    <a:pt x="85725" y="33338"/>
                  </a:cubicBez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1" name="Freeform 300"/>
            <p:cNvSpPr/>
            <p:nvPr/>
          </p:nvSpPr>
          <p:spPr>
            <a:xfrm>
              <a:off x="7158344" y="6481613"/>
              <a:ext cx="0" cy="95250"/>
            </a:xfrm>
            <a:custGeom>
              <a:avLst/>
              <a:gdLst>
                <a:gd name="connsiteX0" fmla="*/ 0 w 0"/>
                <a:gd name="connsiteY0" fmla="*/ 95250 h 95250"/>
                <a:gd name="connsiteX1" fmla="*/ 0 w 0"/>
                <a:gd name="connsiteY1" fmla="*/ 0 h 95250"/>
              </a:gdLst>
              <a:ahLst/>
              <a:cxnLst>
                <a:cxn ang="0">
                  <a:pos x="connsiteX0" y="connsiteY0"/>
                </a:cxn>
                <a:cxn ang="0">
                  <a:pos x="connsiteX1" y="connsiteY1"/>
                </a:cxn>
              </a:cxnLst>
              <a:rect l="l" t="t" r="r" b="b"/>
              <a:pathLst>
                <a:path h="95250">
                  <a:moveTo>
                    <a:pt x="0" y="95250"/>
                  </a:moveTo>
                  <a:lnTo>
                    <a:pt x="0" y="0"/>
                  </a:ln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2" name="Freeform 301"/>
            <p:cNvSpPr/>
            <p:nvPr/>
          </p:nvSpPr>
          <p:spPr>
            <a:xfrm>
              <a:off x="7063094" y="6581626"/>
              <a:ext cx="100013" cy="47625"/>
            </a:xfrm>
            <a:custGeom>
              <a:avLst/>
              <a:gdLst>
                <a:gd name="connsiteX0" fmla="*/ 100013 w 100013"/>
                <a:gd name="connsiteY0" fmla="*/ 0 h 47625"/>
                <a:gd name="connsiteX1" fmla="*/ 76200 w 100013"/>
                <a:gd name="connsiteY1" fmla="*/ 14287 h 47625"/>
                <a:gd name="connsiteX2" fmla="*/ 61913 w 100013"/>
                <a:gd name="connsiteY2" fmla="*/ 19050 h 47625"/>
                <a:gd name="connsiteX3" fmla="*/ 57150 w 100013"/>
                <a:gd name="connsiteY3" fmla="*/ 33337 h 47625"/>
                <a:gd name="connsiteX4" fmla="*/ 28575 w 100013"/>
                <a:gd name="connsiteY4" fmla="*/ 47625 h 47625"/>
                <a:gd name="connsiteX5" fmla="*/ 0 w 100013"/>
                <a:gd name="connsiteY5" fmla="*/ 42862 h 47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13" h="47625">
                  <a:moveTo>
                    <a:pt x="100013" y="0"/>
                  </a:moveTo>
                  <a:cubicBezTo>
                    <a:pt x="92075" y="4762"/>
                    <a:pt x="84479" y="10147"/>
                    <a:pt x="76200" y="14287"/>
                  </a:cubicBezTo>
                  <a:cubicBezTo>
                    <a:pt x="71710" y="16532"/>
                    <a:pt x="65463" y="15500"/>
                    <a:pt x="61913" y="19050"/>
                  </a:cubicBezTo>
                  <a:cubicBezTo>
                    <a:pt x="58363" y="22600"/>
                    <a:pt x="60286" y="29417"/>
                    <a:pt x="57150" y="33337"/>
                  </a:cubicBezTo>
                  <a:cubicBezTo>
                    <a:pt x="50435" y="41730"/>
                    <a:pt x="37987" y="44487"/>
                    <a:pt x="28575" y="47625"/>
                  </a:cubicBezTo>
                  <a:cubicBezTo>
                    <a:pt x="3206" y="42551"/>
                    <a:pt x="12858" y="42862"/>
                    <a:pt x="0" y="42862"/>
                  </a:cubicBez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3" name="Freeform 302"/>
            <p:cNvSpPr/>
            <p:nvPr/>
          </p:nvSpPr>
          <p:spPr>
            <a:xfrm>
              <a:off x="7163107" y="6595913"/>
              <a:ext cx="85725" cy="33487"/>
            </a:xfrm>
            <a:custGeom>
              <a:avLst/>
              <a:gdLst>
                <a:gd name="connsiteX0" fmla="*/ 0 w 85725"/>
                <a:gd name="connsiteY0" fmla="*/ 0 h 33487"/>
                <a:gd name="connsiteX1" fmla="*/ 52387 w 85725"/>
                <a:gd name="connsiteY1" fmla="*/ 9525 h 33487"/>
                <a:gd name="connsiteX2" fmla="*/ 66675 w 85725"/>
                <a:gd name="connsiteY2" fmla="*/ 19050 h 33487"/>
                <a:gd name="connsiteX3" fmla="*/ 85725 w 85725"/>
                <a:gd name="connsiteY3" fmla="*/ 33338 h 33487"/>
              </a:gdLst>
              <a:ahLst/>
              <a:cxnLst>
                <a:cxn ang="0">
                  <a:pos x="connsiteX0" y="connsiteY0"/>
                </a:cxn>
                <a:cxn ang="0">
                  <a:pos x="connsiteX1" y="connsiteY1"/>
                </a:cxn>
                <a:cxn ang="0">
                  <a:pos x="connsiteX2" y="connsiteY2"/>
                </a:cxn>
                <a:cxn ang="0">
                  <a:pos x="connsiteX3" y="connsiteY3"/>
                </a:cxn>
              </a:cxnLst>
              <a:rect l="l" t="t" r="r" b="b"/>
              <a:pathLst>
                <a:path w="85725" h="33487">
                  <a:moveTo>
                    <a:pt x="0" y="0"/>
                  </a:moveTo>
                  <a:cubicBezTo>
                    <a:pt x="13129" y="1641"/>
                    <a:pt x="37706" y="2185"/>
                    <a:pt x="52387" y="9525"/>
                  </a:cubicBezTo>
                  <a:cubicBezTo>
                    <a:pt x="57507" y="12085"/>
                    <a:pt x="61912" y="15875"/>
                    <a:pt x="66675" y="19050"/>
                  </a:cubicBezTo>
                  <a:cubicBezTo>
                    <a:pt x="77961" y="35980"/>
                    <a:pt x="70476" y="33338"/>
                    <a:pt x="85725" y="33338"/>
                  </a:cubicBez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4" name="Freeform 303"/>
            <p:cNvSpPr/>
            <p:nvPr/>
          </p:nvSpPr>
          <p:spPr>
            <a:xfrm rot="20265670">
              <a:off x="7419687" y="6475742"/>
              <a:ext cx="0" cy="95250"/>
            </a:xfrm>
            <a:custGeom>
              <a:avLst/>
              <a:gdLst>
                <a:gd name="connsiteX0" fmla="*/ 0 w 0"/>
                <a:gd name="connsiteY0" fmla="*/ 95250 h 95250"/>
                <a:gd name="connsiteX1" fmla="*/ 0 w 0"/>
                <a:gd name="connsiteY1" fmla="*/ 0 h 95250"/>
              </a:gdLst>
              <a:ahLst/>
              <a:cxnLst>
                <a:cxn ang="0">
                  <a:pos x="connsiteX0" y="connsiteY0"/>
                </a:cxn>
                <a:cxn ang="0">
                  <a:pos x="connsiteX1" y="connsiteY1"/>
                </a:cxn>
              </a:cxnLst>
              <a:rect l="l" t="t" r="r" b="b"/>
              <a:pathLst>
                <a:path h="95250">
                  <a:moveTo>
                    <a:pt x="0" y="95250"/>
                  </a:moveTo>
                  <a:lnTo>
                    <a:pt x="0" y="0"/>
                  </a:ln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5" name="Freeform 304"/>
            <p:cNvSpPr/>
            <p:nvPr/>
          </p:nvSpPr>
          <p:spPr>
            <a:xfrm rot="20265670">
              <a:off x="7356642" y="6587210"/>
              <a:ext cx="100013" cy="47625"/>
            </a:xfrm>
            <a:custGeom>
              <a:avLst/>
              <a:gdLst>
                <a:gd name="connsiteX0" fmla="*/ 100013 w 100013"/>
                <a:gd name="connsiteY0" fmla="*/ 0 h 47625"/>
                <a:gd name="connsiteX1" fmla="*/ 76200 w 100013"/>
                <a:gd name="connsiteY1" fmla="*/ 14287 h 47625"/>
                <a:gd name="connsiteX2" fmla="*/ 61913 w 100013"/>
                <a:gd name="connsiteY2" fmla="*/ 19050 h 47625"/>
                <a:gd name="connsiteX3" fmla="*/ 57150 w 100013"/>
                <a:gd name="connsiteY3" fmla="*/ 33337 h 47625"/>
                <a:gd name="connsiteX4" fmla="*/ 28575 w 100013"/>
                <a:gd name="connsiteY4" fmla="*/ 47625 h 47625"/>
                <a:gd name="connsiteX5" fmla="*/ 0 w 100013"/>
                <a:gd name="connsiteY5" fmla="*/ 42862 h 47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13" h="47625">
                  <a:moveTo>
                    <a:pt x="100013" y="0"/>
                  </a:moveTo>
                  <a:cubicBezTo>
                    <a:pt x="92075" y="4762"/>
                    <a:pt x="84479" y="10147"/>
                    <a:pt x="76200" y="14287"/>
                  </a:cubicBezTo>
                  <a:cubicBezTo>
                    <a:pt x="71710" y="16532"/>
                    <a:pt x="65463" y="15500"/>
                    <a:pt x="61913" y="19050"/>
                  </a:cubicBezTo>
                  <a:cubicBezTo>
                    <a:pt x="58363" y="22600"/>
                    <a:pt x="60286" y="29417"/>
                    <a:pt x="57150" y="33337"/>
                  </a:cubicBezTo>
                  <a:cubicBezTo>
                    <a:pt x="50435" y="41730"/>
                    <a:pt x="37987" y="44487"/>
                    <a:pt x="28575" y="47625"/>
                  </a:cubicBezTo>
                  <a:cubicBezTo>
                    <a:pt x="3206" y="42551"/>
                    <a:pt x="12858" y="42862"/>
                    <a:pt x="0" y="42862"/>
                  </a:cubicBez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6" name="Freeform 305"/>
            <p:cNvSpPr/>
            <p:nvPr/>
          </p:nvSpPr>
          <p:spPr>
            <a:xfrm rot="20265670">
              <a:off x="7452479" y="6565812"/>
              <a:ext cx="85725" cy="33487"/>
            </a:xfrm>
            <a:custGeom>
              <a:avLst/>
              <a:gdLst>
                <a:gd name="connsiteX0" fmla="*/ 0 w 85725"/>
                <a:gd name="connsiteY0" fmla="*/ 0 h 33487"/>
                <a:gd name="connsiteX1" fmla="*/ 52387 w 85725"/>
                <a:gd name="connsiteY1" fmla="*/ 9525 h 33487"/>
                <a:gd name="connsiteX2" fmla="*/ 66675 w 85725"/>
                <a:gd name="connsiteY2" fmla="*/ 19050 h 33487"/>
                <a:gd name="connsiteX3" fmla="*/ 85725 w 85725"/>
                <a:gd name="connsiteY3" fmla="*/ 33338 h 33487"/>
              </a:gdLst>
              <a:ahLst/>
              <a:cxnLst>
                <a:cxn ang="0">
                  <a:pos x="connsiteX0" y="connsiteY0"/>
                </a:cxn>
                <a:cxn ang="0">
                  <a:pos x="connsiteX1" y="connsiteY1"/>
                </a:cxn>
                <a:cxn ang="0">
                  <a:pos x="connsiteX2" y="connsiteY2"/>
                </a:cxn>
                <a:cxn ang="0">
                  <a:pos x="connsiteX3" y="connsiteY3"/>
                </a:cxn>
              </a:cxnLst>
              <a:rect l="l" t="t" r="r" b="b"/>
              <a:pathLst>
                <a:path w="85725" h="33487">
                  <a:moveTo>
                    <a:pt x="0" y="0"/>
                  </a:moveTo>
                  <a:cubicBezTo>
                    <a:pt x="13129" y="1641"/>
                    <a:pt x="37706" y="2185"/>
                    <a:pt x="52387" y="9525"/>
                  </a:cubicBezTo>
                  <a:cubicBezTo>
                    <a:pt x="57507" y="12085"/>
                    <a:pt x="61912" y="15875"/>
                    <a:pt x="66675" y="19050"/>
                  </a:cubicBezTo>
                  <a:cubicBezTo>
                    <a:pt x="77961" y="35980"/>
                    <a:pt x="70476" y="33338"/>
                    <a:pt x="85725" y="33338"/>
                  </a:cubicBez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 name="Freeform 306"/>
            <p:cNvSpPr/>
            <p:nvPr/>
          </p:nvSpPr>
          <p:spPr>
            <a:xfrm rot="13843296">
              <a:off x="7448066" y="6371901"/>
              <a:ext cx="0" cy="95250"/>
            </a:xfrm>
            <a:custGeom>
              <a:avLst/>
              <a:gdLst>
                <a:gd name="connsiteX0" fmla="*/ 0 w 0"/>
                <a:gd name="connsiteY0" fmla="*/ 95250 h 95250"/>
                <a:gd name="connsiteX1" fmla="*/ 0 w 0"/>
                <a:gd name="connsiteY1" fmla="*/ 0 h 95250"/>
              </a:gdLst>
              <a:ahLst/>
              <a:cxnLst>
                <a:cxn ang="0">
                  <a:pos x="connsiteX0" y="connsiteY0"/>
                </a:cxn>
                <a:cxn ang="0">
                  <a:pos x="connsiteX1" y="connsiteY1"/>
                </a:cxn>
              </a:cxnLst>
              <a:rect l="l" t="t" r="r" b="b"/>
              <a:pathLst>
                <a:path h="95250">
                  <a:moveTo>
                    <a:pt x="0" y="95250"/>
                  </a:moveTo>
                  <a:lnTo>
                    <a:pt x="0" y="0"/>
                  </a:ln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 name="Freeform 307"/>
            <p:cNvSpPr/>
            <p:nvPr/>
          </p:nvSpPr>
          <p:spPr>
            <a:xfrm rot="13843296">
              <a:off x="7485688" y="6382494"/>
              <a:ext cx="100013" cy="47625"/>
            </a:xfrm>
            <a:custGeom>
              <a:avLst/>
              <a:gdLst>
                <a:gd name="connsiteX0" fmla="*/ 100013 w 100013"/>
                <a:gd name="connsiteY0" fmla="*/ 0 h 47625"/>
                <a:gd name="connsiteX1" fmla="*/ 76200 w 100013"/>
                <a:gd name="connsiteY1" fmla="*/ 14287 h 47625"/>
                <a:gd name="connsiteX2" fmla="*/ 61913 w 100013"/>
                <a:gd name="connsiteY2" fmla="*/ 19050 h 47625"/>
                <a:gd name="connsiteX3" fmla="*/ 57150 w 100013"/>
                <a:gd name="connsiteY3" fmla="*/ 33337 h 47625"/>
                <a:gd name="connsiteX4" fmla="*/ 28575 w 100013"/>
                <a:gd name="connsiteY4" fmla="*/ 47625 h 47625"/>
                <a:gd name="connsiteX5" fmla="*/ 0 w 100013"/>
                <a:gd name="connsiteY5" fmla="*/ 42862 h 47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13" h="47625">
                  <a:moveTo>
                    <a:pt x="100013" y="0"/>
                  </a:moveTo>
                  <a:cubicBezTo>
                    <a:pt x="92075" y="4762"/>
                    <a:pt x="84479" y="10147"/>
                    <a:pt x="76200" y="14287"/>
                  </a:cubicBezTo>
                  <a:cubicBezTo>
                    <a:pt x="71710" y="16532"/>
                    <a:pt x="65463" y="15500"/>
                    <a:pt x="61913" y="19050"/>
                  </a:cubicBezTo>
                  <a:cubicBezTo>
                    <a:pt x="58363" y="22600"/>
                    <a:pt x="60286" y="29417"/>
                    <a:pt x="57150" y="33337"/>
                  </a:cubicBezTo>
                  <a:cubicBezTo>
                    <a:pt x="50435" y="41730"/>
                    <a:pt x="37987" y="44487"/>
                    <a:pt x="28575" y="47625"/>
                  </a:cubicBezTo>
                  <a:cubicBezTo>
                    <a:pt x="3206" y="42551"/>
                    <a:pt x="12858" y="42862"/>
                    <a:pt x="0" y="42862"/>
                  </a:cubicBez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9" name="Freeform 308"/>
            <p:cNvSpPr/>
            <p:nvPr/>
          </p:nvSpPr>
          <p:spPr>
            <a:xfrm rot="13843296">
              <a:off x="7439625" y="6313105"/>
              <a:ext cx="85725" cy="33487"/>
            </a:xfrm>
            <a:custGeom>
              <a:avLst/>
              <a:gdLst>
                <a:gd name="connsiteX0" fmla="*/ 0 w 85725"/>
                <a:gd name="connsiteY0" fmla="*/ 0 h 33487"/>
                <a:gd name="connsiteX1" fmla="*/ 52387 w 85725"/>
                <a:gd name="connsiteY1" fmla="*/ 9525 h 33487"/>
                <a:gd name="connsiteX2" fmla="*/ 66675 w 85725"/>
                <a:gd name="connsiteY2" fmla="*/ 19050 h 33487"/>
                <a:gd name="connsiteX3" fmla="*/ 85725 w 85725"/>
                <a:gd name="connsiteY3" fmla="*/ 33338 h 33487"/>
              </a:gdLst>
              <a:ahLst/>
              <a:cxnLst>
                <a:cxn ang="0">
                  <a:pos x="connsiteX0" y="connsiteY0"/>
                </a:cxn>
                <a:cxn ang="0">
                  <a:pos x="connsiteX1" y="connsiteY1"/>
                </a:cxn>
                <a:cxn ang="0">
                  <a:pos x="connsiteX2" y="connsiteY2"/>
                </a:cxn>
                <a:cxn ang="0">
                  <a:pos x="connsiteX3" y="connsiteY3"/>
                </a:cxn>
              </a:cxnLst>
              <a:rect l="l" t="t" r="r" b="b"/>
              <a:pathLst>
                <a:path w="85725" h="33487">
                  <a:moveTo>
                    <a:pt x="0" y="0"/>
                  </a:moveTo>
                  <a:cubicBezTo>
                    <a:pt x="13129" y="1641"/>
                    <a:pt x="37706" y="2185"/>
                    <a:pt x="52387" y="9525"/>
                  </a:cubicBezTo>
                  <a:cubicBezTo>
                    <a:pt x="57507" y="12085"/>
                    <a:pt x="61912" y="15875"/>
                    <a:pt x="66675" y="19050"/>
                  </a:cubicBezTo>
                  <a:cubicBezTo>
                    <a:pt x="77961" y="35980"/>
                    <a:pt x="70476" y="33338"/>
                    <a:pt x="85725" y="33338"/>
                  </a:cubicBez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0" name="Freeform 309"/>
            <p:cNvSpPr/>
            <p:nvPr/>
          </p:nvSpPr>
          <p:spPr>
            <a:xfrm rot="13290088">
              <a:off x="7331845" y="6196793"/>
              <a:ext cx="0" cy="95250"/>
            </a:xfrm>
            <a:custGeom>
              <a:avLst/>
              <a:gdLst>
                <a:gd name="connsiteX0" fmla="*/ 0 w 0"/>
                <a:gd name="connsiteY0" fmla="*/ 95250 h 95250"/>
                <a:gd name="connsiteX1" fmla="*/ 0 w 0"/>
                <a:gd name="connsiteY1" fmla="*/ 0 h 95250"/>
              </a:gdLst>
              <a:ahLst/>
              <a:cxnLst>
                <a:cxn ang="0">
                  <a:pos x="connsiteX0" y="connsiteY0"/>
                </a:cxn>
                <a:cxn ang="0">
                  <a:pos x="connsiteX1" y="connsiteY1"/>
                </a:cxn>
              </a:cxnLst>
              <a:rect l="l" t="t" r="r" b="b"/>
              <a:pathLst>
                <a:path h="95250">
                  <a:moveTo>
                    <a:pt x="0" y="95250"/>
                  </a:moveTo>
                  <a:lnTo>
                    <a:pt x="0" y="0"/>
                  </a:ln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1" name="Freeform 310"/>
            <p:cNvSpPr/>
            <p:nvPr/>
          </p:nvSpPr>
          <p:spPr>
            <a:xfrm rot="13290088">
              <a:off x="7366217" y="6193516"/>
              <a:ext cx="100013" cy="47625"/>
            </a:xfrm>
            <a:custGeom>
              <a:avLst/>
              <a:gdLst>
                <a:gd name="connsiteX0" fmla="*/ 100013 w 100013"/>
                <a:gd name="connsiteY0" fmla="*/ 0 h 47625"/>
                <a:gd name="connsiteX1" fmla="*/ 76200 w 100013"/>
                <a:gd name="connsiteY1" fmla="*/ 14287 h 47625"/>
                <a:gd name="connsiteX2" fmla="*/ 61913 w 100013"/>
                <a:gd name="connsiteY2" fmla="*/ 19050 h 47625"/>
                <a:gd name="connsiteX3" fmla="*/ 57150 w 100013"/>
                <a:gd name="connsiteY3" fmla="*/ 33337 h 47625"/>
                <a:gd name="connsiteX4" fmla="*/ 28575 w 100013"/>
                <a:gd name="connsiteY4" fmla="*/ 47625 h 47625"/>
                <a:gd name="connsiteX5" fmla="*/ 0 w 100013"/>
                <a:gd name="connsiteY5" fmla="*/ 42862 h 47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13" h="47625">
                  <a:moveTo>
                    <a:pt x="100013" y="0"/>
                  </a:moveTo>
                  <a:cubicBezTo>
                    <a:pt x="92075" y="4762"/>
                    <a:pt x="84479" y="10147"/>
                    <a:pt x="76200" y="14287"/>
                  </a:cubicBezTo>
                  <a:cubicBezTo>
                    <a:pt x="71710" y="16532"/>
                    <a:pt x="65463" y="15500"/>
                    <a:pt x="61913" y="19050"/>
                  </a:cubicBezTo>
                  <a:cubicBezTo>
                    <a:pt x="58363" y="22600"/>
                    <a:pt x="60286" y="29417"/>
                    <a:pt x="57150" y="33337"/>
                  </a:cubicBezTo>
                  <a:cubicBezTo>
                    <a:pt x="50435" y="41730"/>
                    <a:pt x="37987" y="44487"/>
                    <a:pt x="28575" y="47625"/>
                  </a:cubicBezTo>
                  <a:cubicBezTo>
                    <a:pt x="3206" y="42551"/>
                    <a:pt x="12858" y="42862"/>
                    <a:pt x="0" y="42862"/>
                  </a:cubicBez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2" name="Freeform 311"/>
            <p:cNvSpPr/>
            <p:nvPr/>
          </p:nvSpPr>
          <p:spPr>
            <a:xfrm rot="13290088">
              <a:off x="7308591" y="6133641"/>
              <a:ext cx="85725" cy="33487"/>
            </a:xfrm>
            <a:custGeom>
              <a:avLst/>
              <a:gdLst>
                <a:gd name="connsiteX0" fmla="*/ 0 w 85725"/>
                <a:gd name="connsiteY0" fmla="*/ 0 h 33487"/>
                <a:gd name="connsiteX1" fmla="*/ 52387 w 85725"/>
                <a:gd name="connsiteY1" fmla="*/ 9525 h 33487"/>
                <a:gd name="connsiteX2" fmla="*/ 66675 w 85725"/>
                <a:gd name="connsiteY2" fmla="*/ 19050 h 33487"/>
                <a:gd name="connsiteX3" fmla="*/ 85725 w 85725"/>
                <a:gd name="connsiteY3" fmla="*/ 33338 h 33487"/>
              </a:gdLst>
              <a:ahLst/>
              <a:cxnLst>
                <a:cxn ang="0">
                  <a:pos x="connsiteX0" y="connsiteY0"/>
                </a:cxn>
                <a:cxn ang="0">
                  <a:pos x="connsiteX1" y="connsiteY1"/>
                </a:cxn>
                <a:cxn ang="0">
                  <a:pos x="connsiteX2" y="connsiteY2"/>
                </a:cxn>
                <a:cxn ang="0">
                  <a:pos x="connsiteX3" y="connsiteY3"/>
                </a:cxn>
              </a:cxnLst>
              <a:rect l="l" t="t" r="r" b="b"/>
              <a:pathLst>
                <a:path w="85725" h="33487">
                  <a:moveTo>
                    <a:pt x="0" y="0"/>
                  </a:moveTo>
                  <a:cubicBezTo>
                    <a:pt x="13129" y="1641"/>
                    <a:pt x="37706" y="2185"/>
                    <a:pt x="52387" y="9525"/>
                  </a:cubicBezTo>
                  <a:cubicBezTo>
                    <a:pt x="57507" y="12085"/>
                    <a:pt x="61912" y="15875"/>
                    <a:pt x="66675" y="19050"/>
                  </a:cubicBezTo>
                  <a:cubicBezTo>
                    <a:pt x="77961" y="35980"/>
                    <a:pt x="70476" y="33338"/>
                    <a:pt x="85725" y="33338"/>
                  </a:cubicBez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3" name="Freeform 312"/>
            <p:cNvSpPr/>
            <p:nvPr/>
          </p:nvSpPr>
          <p:spPr>
            <a:xfrm rot="7569169">
              <a:off x="7242825" y="6220051"/>
              <a:ext cx="0" cy="95250"/>
            </a:xfrm>
            <a:custGeom>
              <a:avLst/>
              <a:gdLst>
                <a:gd name="connsiteX0" fmla="*/ 0 w 0"/>
                <a:gd name="connsiteY0" fmla="*/ 95250 h 95250"/>
                <a:gd name="connsiteX1" fmla="*/ 0 w 0"/>
                <a:gd name="connsiteY1" fmla="*/ 0 h 95250"/>
              </a:gdLst>
              <a:ahLst/>
              <a:cxnLst>
                <a:cxn ang="0">
                  <a:pos x="connsiteX0" y="connsiteY0"/>
                </a:cxn>
                <a:cxn ang="0">
                  <a:pos x="connsiteX1" y="connsiteY1"/>
                </a:cxn>
              </a:cxnLst>
              <a:rect l="l" t="t" r="r" b="b"/>
              <a:pathLst>
                <a:path h="95250">
                  <a:moveTo>
                    <a:pt x="0" y="95250"/>
                  </a:moveTo>
                  <a:lnTo>
                    <a:pt x="0" y="0"/>
                  </a:ln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4" name="Freeform 313"/>
            <p:cNvSpPr/>
            <p:nvPr/>
          </p:nvSpPr>
          <p:spPr>
            <a:xfrm rot="7569169">
              <a:off x="7157981" y="6162378"/>
              <a:ext cx="100013" cy="47625"/>
            </a:xfrm>
            <a:custGeom>
              <a:avLst/>
              <a:gdLst>
                <a:gd name="connsiteX0" fmla="*/ 100013 w 100013"/>
                <a:gd name="connsiteY0" fmla="*/ 0 h 47625"/>
                <a:gd name="connsiteX1" fmla="*/ 76200 w 100013"/>
                <a:gd name="connsiteY1" fmla="*/ 14287 h 47625"/>
                <a:gd name="connsiteX2" fmla="*/ 61913 w 100013"/>
                <a:gd name="connsiteY2" fmla="*/ 19050 h 47625"/>
                <a:gd name="connsiteX3" fmla="*/ 57150 w 100013"/>
                <a:gd name="connsiteY3" fmla="*/ 33337 h 47625"/>
                <a:gd name="connsiteX4" fmla="*/ 28575 w 100013"/>
                <a:gd name="connsiteY4" fmla="*/ 47625 h 47625"/>
                <a:gd name="connsiteX5" fmla="*/ 0 w 100013"/>
                <a:gd name="connsiteY5" fmla="*/ 42862 h 47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13" h="47625">
                  <a:moveTo>
                    <a:pt x="100013" y="0"/>
                  </a:moveTo>
                  <a:cubicBezTo>
                    <a:pt x="92075" y="4762"/>
                    <a:pt x="84479" y="10147"/>
                    <a:pt x="76200" y="14287"/>
                  </a:cubicBezTo>
                  <a:cubicBezTo>
                    <a:pt x="71710" y="16532"/>
                    <a:pt x="65463" y="15500"/>
                    <a:pt x="61913" y="19050"/>
                  </a:cubicBezTo>
                  <a:cubicBezTo>
                    <a:pt x="58363" y="22600"/>
                    <a:pt x="60286" y="29417"/>
                    <a:pt x="57150" y="33337"/>
                  </a:cubicBezTo>
                  <a:cubicBezTo>
                    <a:pt x="50435" y="41730"/>
                    <a:pt x="37987" y="44487"/>
                    <a:pt x="28575" y="47625"/>
                  </a:cubicBezTo>
                  <a:cubicBezTo>
                    <a:pt x="3206" y="42551"/>
                    <a:pt x="12858" y="42862"/>
                    <a:pt x="0" y="42862"/>
                  </a:cubicBez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5" name="Freeform 314"/>
            <p:cNvSpPr/>
            <p:nvPr/>
          </p:nvSpPr>
          <p:spPr>
            <a:xfrm rot="7569169">
              <a:off x="7104510" y="6240175"/>
              <a:ext cx="85725" cy="33487"/>
            </a:xfrm>
            <a:custGeom>
              <a:avLst/>
              <a:gdLst>
                <a:gd name="connsiteX0" fmla="*/ 0 w 85725"/>
                <a:gd name="connsiteY0" fmla="*/ 0 h 33487"/>
                <a:gd name="connsiteX1" fmla="*/ 52387 w 85725"/>
                <a:gd name="connsiteY1" fmla="*/ 9525 h 33487"/>
                <a:gd name="connsiteX2" fmla="*/ 66675 w 85725"/>
                <a:gd name="connsiteY2" fmla="*/ 19050 h 33487"/>
                <a:gd name="connsiteX3" fmla="*/ 85725 w 85725"/>
                <a:gd name="connsiteY3" fmla="*/ 33338 h 33487"/>
              </a:gdLst>
              <a:ahLst/>
              <a:cxnLst>
                <a:cxn ang="0">
                  <a:pos x="connsiteX0" y="connsiteY0"/>
                </a:cxn>
                <a:cxn ang="0">
                  <a:pos x="connsiteX1" y="connsiteY1"/>
                </a:cxn>
                <a:cxn ang="0">
                  <a:pos x="connsiteX2" y="connsiteY2"/>
                </a:cxn>
                <a:cxn ang="0">
                  <a:pos x="connsiteX3" y="connsiteY3"/>
                </a:cxn>
              </a:cxnLst>
              <a:rect l="l" t="t" r="r" b="b"/>
              <a:pathLst>
                <a:path w="85725" h="33487">
                  <a:moveTo>
                    <a:pt x="0" y="0"/>
                  </a:moveTo>
                  <a:cubicBezTo>
                    <a:pt x="13129" y="1641"/>
                    <a:pt x="37706" y="2185"/>
                    <a:pt x="52387" y="9525"/>
                  </a:cubicBezTo>
                  <a:cubicBezTo>
                    <a:pt x="57507" y="12085"/>
                    <a:pt x="61912" y="15875"/>
                    <a:pt x="66675" y="19050"/>
                  </a:cubicBezTo>
                  <a:cubicBezTo>
                    <a:pt x="77961" y="35980"/>
                    <a:pt x="70476" y="33338"/>
                    <a:pt x="85725" y="33338"/>
                  </a:cubicBez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6" name="Oval 315"/>
            <p:cNvSpPr/>
            <p:nvPr/>
          </p:nvSpPr>
          <p:spPr>
            <a:xfrm>
              <a:off x="7267341" y="6392514"/>
              <a:ext cx="45719" cy="45719"/>
            </a:xfrm>
            <a:prstGeom prst="ellips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7" name="Oval 316"/>
            <p:cNvSpPr/>
            <p:nvPr/>
          </p:nvSpPr>
          <p:spPr>
            <a:xfrm>
              <a:off x="7139294" y="6445037"/>
              <a:ext cx="45719" cy="45719"/>
            </a:xfrm>
            <a:prstGeom prst="ellips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8" name="Oval 317"/>
            <p:cNvSpPr/>
            <p:nvPr/>
          </p:nvSpPr>
          <p:spPr>
            <a:xfrm>
              <a:off x="7258166" y="6271301"/>
              <a:ext cx="45719" cy="45719"/>
            </a:xfrm>
            <a:prstGeom prst="ellips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9" name="Oval 318"/>
            <p:cNvSpPr/>
            <p:nvPr/>
          </p:nvSpPr>
          <p:spPr>
            <a:xfrm>
              <a:off x="7367894" y="6445037"/>
              <a:ext cx="45719" cy="45719"/>
            </a:xfrm>
            <a:prstGeom prst="ellips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0" name="Oval 319"/>
            <p:cNvSpPr/>
            <p:nvPr/>
          </p:nvSpPr>
          <p:spPr>
            <a:xfrm>
              <a:off x="7017375" y="6399318"/>
              <a:ext cx="45719" cy="45719"/>
            </a:xfrm>
            <a:prstGeom prst="ellips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1" name="Oval 320"/>
            <p:cNvSpPr/>
            <p:nvPr/>
          </p:nvSpPr>
          <p:spPr>
            <a:xfrm>
              <a:off x="7139294" y="6551718"/>
              <a:ext cx="45719" cy="45719"/>
            </a:xfrm>
            <a:prstGeom prst="ellips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2" name="Oval 321"/>
            <p:cNvSpPr/>
            <p:nvPr/>
          </p:nvSpPr>
          <p:spPr>
            <a:xfrm>
              <a:off x="7474575" y="6368837"/>
              <a:ext cx="45719" cy="45719"/>
            </a:xfrm>
            <a:prstGeom prst="ellips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3" name="Oval 322"/>
            <p:cNvSpPr/>
            <p:nvPr/>
          </p:nvSpPr>
          <p:spPr>
            <a:xfrm>
              <a:off x="7340462" y="6170718"/>
              <a:ext cx="45719" cy="45719"/>
            </a:xfrm>
            <a:prstGeom prst="ellips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4" name="Oval 323"/>
            <p:cNvSpPr/>
            <p:nvPr/>
          </p:nvSpPr>
          <p:spPr>
            <a:xfrm>
              <a:off x="7169775" y="6216437"/>
              <a:ext cx="45719" cy="45719"/>
            </a:xfrm>
            <a:prstGeom prst="ellips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5" name="Oval 324"/>
            <p:cNvSpPr/>
            <p:nvPr/>
          </p:nvSpPr>
          <p:spPr>
            <a:xfrm>
              <a:off x="7421881" y="6553200"/>
              <a:ext cx="45719" cy="45719"/>
            </a:xfrm>
            <a:prstGeom prst="ellipse">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26" name="Rounded Rectangle 325"/>
          <p:cNvSpPr/>
          <p:nvPr/>
        </p:nvSpPr>
        <p:spPr>
          <a:xfrm>
            <a:off x="1357745" y="3267905"/>
            <a:ext cx="2687782" cy="1646327"/>
          </a:xfrm>
          <a:prstGeom prst="roundRect">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 name="Rounded Rectangle 326"/>
          <p:cNvSpPr/>
          <p:nvPr/>
        </p:nvSpPr>
        <p:spPr>
          <a:xfrm>
            <a:off x="4944491" y="3172426"/>
            <a:ext cx="3188121" cy="1757339"/>
          </a:xfrm>
          <a:prstGeom prst="roundRect">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8" name="Rounded Rectangle 327"/>
          <p:cNvSpPr/>
          <p:nvPr/>
        </p:nvSpPr>
        <p:spPr>
          <a:xfrm>
            <a:off x="1521845" y="5011390"/>
            <a:ext cx="6400657" cy="1401890"/>
          </a:xfrm>
          <a:prstGeom prst="roundRect">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92865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876" y="189748"/>
            <a:ext cx="8229600" cy="731837"/>
          </a:xfrm>
        </p:spPr>
        <p:txBody>
          <a:bodyPr/>
          <a:lstStyle/>
          <a:p>
            <a:r>
              <a:rPr lang="en-US" dirty="0"/>
              <a:t>Familiar Polymers in Everyday Life</a:t>
            </a:r>
          </a:p>
        </p:txBody>
      </p:sp>
      <p:sp>
        <p:nvSpPr>
          <p:cNvPr id="3" name="Content Placeholder 2"/>
          <p:cNvSpPr>
            <a:spLocks noGrp="1"/>
          </p:cNvSpPr>
          <p:nvPr>
            <p:ph idx="1"/>
          </p:nvPr>
        </p:nvSpPr>
        <p:spPr>
          <a:xfrm>
            <a:off x="381000" y="4800600"/>
            <a:ext cx="8458200" cy="1676400"/>
          </a:xfrm>
        </p:spPr>
        <p:txBody>
          <a:bodyPr>
            <a:normAutofit/>
          </a:bodyPr>
          <a:lstStyle/>
          <a:p>
            <a:r>
              <a:rPr lang="en-US" sz="2800" dirty="0"/>
              <a:t>PE : plastic grocery bags</a:t>
            </a:r>
          </a:p>
          <a:p>
            <a:r>
              <a:rPr lang="en-US" sz="2800" dirty="0"/>
              <a:t>PVC : pipes to chewing gum (plasticizer)</a:t>
            </a:r>
          </a:p>
          <a:p>
            <a:r>
              <a:rPr lang="en-US" sz="2800" dirty="0"/>
              <a:t>Teflon : non-stick coating</a:t>
            </a:r>
          </a:p>
        </p:txBody>
      </p:sp>
      <p:sp>
        <p:nvSpPr>
          <p:cNvPr id="4" name="Slide Number Placeholder 3"/>
          <p:cNvSpPr>
            <a:spLocks noGrp="1"/>
          </p:cNvSpPr>
          <p:nvPr>
            <p:ph type="sldNum" sz="quarter" idx="4"/>
          </p:nvPr>
        </p:nvSpPr>
        <p:spPr/>
        <p:txBody>
          <a:bodyPr/>
          <a:lstStyle/>
          <a:p>
            <a:pPr fontAlgn="base">
              <a:spcBef>
                <a:spcPct val="0"/>
              </a:spcBef>
              <a:spcAft>
                <a:spcPct val="0"/>
              </a:spcAft>
            </a:pPr>
            <a:fld id="{FB057204-A0DC-4A16-8EE7-8B17195721DD}" type="slidenum">
              <a:rPr lang="en-US" smtClean="0"/>
              <a:pPr fontAlgn="base">
                <a:spcBef>
                  <a:spcPct val="0"/>
                </a:spcBef>
                <a:spcAft>
                  <a:spcPct val="0"/>
                </a:spcAft>
              </a:pPr>
              <a:t>13</a:t>
            </a:fld>
            <a:endParaRPr lang="en-US" dirty="0"/>
          </a:p>
        </p:txBody>
      </p:sp>
      <p:grpSp>
        <p:nvGrpSpPr>
          <p:cNvPr id="6" name="Group 5"/>
          <p:cNvGrpSpPr/>
          <p:nvPr/>
        </p:nvGrpSpPr>
        <p:grpSpPr>
          <a:xfrm>
            <a:off x="457200" y="1219200"/>
            <a:ext cx="2185214" cy="2045732"/>
            <a:chOff x="457200" y="1219200"/>
            <a:chExt cx="2185214" cy="2045732"/>
          </a:xfrm>
        </p:grpSpPr>
        <p:pic>
          <p:nvPicPr>
            <p:cNvPr id="5122" name="Picture 2" descr="C:\_PTC_\Cal Poly\PolyED\Slides 2.0\applications\PE.t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841" y="1219200"/>
              <a:ext cx="1741932" cy="1696804"/>
            </a:xfrm>
            <a:prstGeom prst="rect">
              <a:avLst/>
            </a:prstGeom>
            <a:noFill/>
            <a:extLst>
              <a:ext uri="{909E8E84-426E-40dd-AFC4-6F175D3DCCD1}">
                <a14:hiddenFill xmlns:a14="http://schemas.microsoft.com/office/drawing/2010/main" xmlns="">
                  <a:solidFill>
                    <a:srgbClr val="FFFFFF"/>
                  </a:solidFill>
                </a14:hiddenFill>
              </a:ext>
            </a:extLst>
          </p:spPr>
        </p:pic>
        <p:sp>
          <p:nvSpPr>
            <p:cNvPr id="5" name="TextBox 4"/>
            <p:cNvSpPr txBox="1"/>
            <p:nvPr/>
          </p:nvSpPr>
          <p:spPr>
            <a:xfrm>
              <a:off x="457200" y="2895600"/>
              <a:ext cx="2185214" cy="369332"/>
            </a:xfrm>
            <a:prstGeom prst="rect">
              <a:avLst/>
            </a:prstGeom>
            <a:noFill/>
          </p:spPr>
          <p:txBody>
            <a:bodyPr wrap="none" rtlCol="0">
              <a:spAutoFit/>
            </a:bodyPr>
            <a:lstStyle/>
            <a:p>
              <a:r>
                <a:rPr lang="en-US" dirty="0"/>
                <a:t>Poly(ethylene) (PE)</a:t>
              </a:r>
            </a:p>
          </p:txBody>
        </p:sp>
      </p:grpSp>
      <p:grpSp>
        <p:nvGrpSpPr>
          <p:cNvPr id="7" name="Group 6"/>
          <p:cNvGrpSpPr/>
          <p:nvPr/>
        </p:nvGrpSpPr>
        <p:grpSpPr>
          <a:xfrm>
            <a:off x="3301186" y="1219200"/>
            <a:ext cx="2736647" cy="2045732"/>
            <a:chOff x="3301186" y="1219200"/>
            <a:chExt cx="2736647" cy="2045732"/>
          </a:xfrm>
        </p:grpSpPr>
        <p:pic>
          <p:nvPicPr>
            <p:cNvPr id="5123" name="Picture 3" descr="C:\_PTC_\Cal Poly\PolyED\Slides 2.0\applications\PVC.t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98543" y="1219200"/>
              <a:ext cx="1741932" cy="1705830"/>
            </a:xfrm>
            <a:prstGeom prst="rect">
              <a:avLst/>
            </a:prstGeom>
            <a:noFill/>
            <a:extLst>
              <a:ext uri="{909E8E84-426E-40dd-AFC4-6F175D3DCCD1}">
                <a14:hiddenFill xmlns:a14="http://schemas.microsoft.com/office/drawing/2010/main" xmlns="">
                  <a:solidFill>
                    <a:srgbClr val="FFFFFF"/>
                  </a:solidFill>
                </a14:hiddenFill>
              </a:ext>
            </a:extLst>
          </p:spPr>
        </p:pic>
        <p:sp>
          <p:nvSpPr>
            <p:cNvPr id="9" name="TextBox 8"/>
            <p:cNvSpPr txBox="1"/>
            <p:nvPr/>
          </p:nvSpPr>
          <p:spPr>
            <a:xfrm>
              <a:off x="3301186" y="2895600"/>
              <a:ext cx="2736647" cy="369332"/>
            </a:xfrm>
            <a:prstGeom prst="rect">
              <a:avLst/>
            </a:prstGeom>
            <a:noFill/>
          </p:spPr>
          <p:txBody>
            <a:bodyPr wrap="none" rtlCol="0">
              <a:spAutoFit/>
            </a:bodyPr>
            <a:lstStyle/>
            <a:p>
              <a:r>
                <a:rPr lang="en-US" dirty="0"/>
                <a:t>Poly(vinyl chloride (PVC)</a:t>
              </a:r>
            </a:p>
          </p:txBody>
        </p:sp>
      </p:grpSp>
      <p:grpSp>
        <p:nvGrpSpPr>
          <p:cNvPr id="8" name="Group 7"/>
          <p:cNvGrpSpPr/>
          <p:nvPr/>
        </p:nvGrpSpPr>
        <p:grpSpPr>
          <a:xfrm>
            <a:off x="6229305" y="1198796"/>
            <a:ext cx="2762295" cy="2343135"/>
            <a:chOff x="6229305" y="1198796"/>
            <a:chExt cx="2762295" cy="2343135"/>
          </a:xfrm>
        </p:grpSpPr>
        <p:pic>
          <p:nvPicPr>
            <p:cNvPr id="5124" name="Picture 4" descr="C:\_PTC_\Cal Poly\PolyED\Slides 2.0\applications\teflon.t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39486" y="1198796"/>
              <a:ext cx="1741932" cy="1696804"/>
            </a:xfrm>
            <a:prstGeom prst="rect">
              <a:avLst/>
            </a:prstGeom>
            <a:noFill/>
            <a:extLst>
              <a:ext uri="{909E8E84-426E-40dd-AFC4-6F175D3DCCD1}">
                <a14:hiddenFill xmlns:a14="http://schemas.microsoft.com/office/drawing/2010/main" xmlns="">
                  <a:solidFill>
                    <a:srgbClr val="FFFFFF"/>
                  </a:solidFill>
                </a14:hiddenFill>
              </a:ext>
            </a:extLst>
          </p:spPr>
        </p:pic>
        <p:sp>
          <p:nvSpPr>
            <p:cNvPr id="10" name="TextBox 9"/>
            <p:cNvSpPr txBox="1"/>
            <p:nvPr/>
          </p:nvSpPr>
          <p:spPr>
            <a:xfrm>
              <a:off x="6229305" y="2895600"/>
              <a:ext cx="2762295" cy="646331"/>
            </a:xfrm>
            <a:prstGeom prst="rect">
              <a:avLst/>
            </a:prstGeom>
            <a:noFill/>
          </p:spPr>
          <p:txBody>
            <a:bodyPr wrap="none" rtlCol="0">
              <a:spAutoFit/>
            </a:bodyPr>
            <a:lstStyle/>
            <a:p>
              <a:pPr algn="ctr"/>
              <a:r>
                <a:rPr lang="en-US" dirty="0"/>
                <a:t>Poly(</a:t>
              </a:r>
              <a:r>
                <a:rPr lang="en-US" dirty="0" err="1"/>
                <a:t>tetrafluoroethylene</a:t>
              </a:r>
              <a:r>
                <a:rPr lang="en-US" dirty="0"/>
                <a:t>)</a:t>
              </a:r>
            </a:p>
            <a:p>
              <a:pPr algn="ctr"/>
              <a:r>
                <a:rPr lang="en-US" dirty="0"/>
                <a:t>”Teflon”</a:t>
              </a:r>
            </a:p>
          </p:txBody>
        </p:sp>
      </p:grpSp>
      <p:sp>
        <p:nvSpPr>
          <p:cNvPr id="11" name="TextBox 10"/>
          <p:cNvSpPr txBox="1"/>
          <p:nvPr/>
        </p:nvSpPr>
        <p:spPr>
          <a:xfrm>
            <a:off x="281161" y="3524071"/>
            <a:ext cx="8786639" cy="1200329"/>
          </a:xfrm>
          <a:prstGeom prst="rect">
            <a:avLst/>
          </a:prstGeom>
          <a:noFill/>
        </p:spPr>
        <p:txBody>
          <a:bodyPr wrap="square" rtlCol="0">
            <a:spAutoFit/>
          </a:bodyPr>
          <a:lstStyle/>
          <a:p>
            <a:pPr algn="ctr"/>
            <a:r>
              <a:rPr lang="en-US" sz="3600" i="1" dirty="0"/>
              <a:t>Simple changes to the backbone result in major changes in the properties</a:t>
            </a:r>
          </a:p>
        </p:txBody>
      </p:sp>
    </p:spTree>
    <p:extLst>
      <p:ext uri="{BB962C8B-B14F-4D97-AF65-F5344CB8AC3E}">
        <p14:creationId xmlns:p14="http://schemas.microsoft.com/office/powerpoint/2010/main" val="17415539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Polymers is Personal Care</a:t>
            </a:r>
          </a:p>
        </p:txBody>
      </p:sp>
      <p:sp>
        <p:nvSpPr>
          <p:cNvPr id="5" name="Content Placeholder 4"/>
          <p:cNvSpPr>
            <a:spLocks noGrp="1"/>
          </p:cNvSpPr>
          <p:nvPr>
            <p:ph sz="half" idx="1"/>
          </p:nvPr>
        </p:nvSpPr>
        <p:spPr>
          <a:xfrm>
            <a:off x="76200" y="2971800"/>
            <a:ext cx="4724400" cy="3429000"/>
          </a:xfrm>
        </p:spPr>
        <p:txBody>
          <a:bodyPr>
            <a:normAutofit fontScale="92500"/>
          </a:bodyPr>
          <a:lstStyle/>
          <a:p>
            <a:r>
              <a:rPr lang="en-US" dirty="0"/>
              <a:t>Poly(ethylene oxide) (PEO)</a:t>
            </a:r>
          </a:p>
          <a:p>
            <a:r>
              <a:rPr lang="en-US" dirty="0"/>
              <a:t>Poly(ethylene glycol) (PEG)</a:t>
            </a:r>
          </a:p>
          <a:p>
            <a:endParaRPr lang="en-US" dirty="0"/>
          </a:p>
          <a:p>
            <a:r>
              <a:rPr lang="en-US" dirty="0"/>
              <a:t>Review shampoo bottles</a:t>
            </a:r>
          </a:p>
          <a:p>
            <a:pPr lvl="1"/>
            <a:r>
              <a:rPr lang="en-US" dirty="0"/>
              <a:t>PVA###</a:t>
            </a:r>
          </a:p>
          <a:p>
            <a:pPr lvl="1"/>
            <a:r>
              <a:rPr lang="en-US" dirty="0"/>
              <a:t>PEG###</a:t>
            </a:r>
          </a:p>
        </p:txBody>
      </p:sp>
      <p:sp>
        <p:nvSpPr>
          <p:cNvPr id="6" name="Content Placeholder 5"/>
          <p:cNvSpPr>
            <a:spLocks noGrp="1"/>
          </p:cNvSpPr>
          <p:nvPr>
            <p:ph sz="half" idx="2"/>
          </p:nvPr>
        </p:nvSpPr>
        <p:spPr>
          <a:xfrm>
            <a:off x="4648200" y="2971800"/>
            <a:ext cx="4343400" cy="3124200"/>
          </a:xfrm>
        </p:spPr>
        <p:txBody>
          <a:bodyPr/>
          <a:lstStyle/>
          <a:p>
            <a:r>
              <a:rPr lang="en-US" sz="2600" dirty="0"/>
              <a:t>Poly(vinyl alcohol) (PVA)</a:t>
            </a:r>
          </a:p>
        </p:txBody>
      </p:sp>
      <p:sp>
        <p:nvSpPr>
          <p:cNvPr id="4" name="Slide Number Placeholder 3"/>
          <p:cNvSpPr>
            <a:spLocks noGrp="1"/>
          </p:cNvSpPr>
          <p:nvPr>
            <p:ph type="sldNum" sz="quarter" idx="4"/>
          </p:nvPr>
        </p:nvSpPr>
        <p:spPr/>
        <p:txBody>
          <a:bodyPr/>
          <a:lstStyle/>
          <a:p>
            <a:pPr fontAlgn="base">
              <a:spcBef>
                <a:spcPct val="0"/>
              </a:spcBef>
              <a:spcAft>
                <a:spcPct val="0"/>
              </a:spcAft>
            </a:pPr>
            <a:fld id="{FB057204-A0DC-4A16-8EE7-8B17195721DD}" type="slidenum">
              <a:rPr lang="en-US" smtClean="0"/>
              <a:pPr fontAlgn="base">
                <a:spcBef>
                  <a:spcPct val="0"/>
                </a:spcBef>
                <a:spcAft>
                  <a:spcPct val="0"/>
                </a:spcAft>
              </a:pPr>
              <a:t>14</a:t>
            </a:fld>
            <a:endParaRPr lang="en-US" dirty="0"/>
          </a:p>
        </p:txBody>
      </p:sp>
      <p:pic>
        <p:nvPicPr>
          <p:cNvPr id="4098" name="Picture 2" descr="C:\_PTC_\Cal Poly\PolyED\Slides 2.0\applications\PEG.t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517227"/>
            <a:ext cx="1966468" cy="1045464"/>
          </a:xfrm>
          <a:prstGeom prst="rect">
            <a:avLst/>
          </a:prstGeom>
          <a:noFill/>
          <a:extLst>
            <a:ext uri="{909E8E84-426E-40dd-AFC4-6F175D3DCCD1}">
              <a14:hiddenFill xmlns:a14="http://schemas.microsoft.com/office/drawing/2010/main" xmlns="">
                <a:solidFill>
                  <a:srgbClr val="FFFFFF"/>
                </a:solidFill>
              </a14:hiddenFill>
            </a:ext>
          </a:extLst>
        </p:spPr>
      </p:pic>
      <p:pic>
        <p:nvPicPr>
          <p:cNvPr id="4099" name="Picture 3" descr="C:\_PTC_\Cal Poly\PolyED\Slides 2.0\applications\PVA.t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1200" y="1371600"/>
            <a:ext cx="1551602" cy="116162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3444030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Polymers in Clothing</a:t>
            </a:r>
          </a:p>
        </p:txBody>
      </p:sp>
      <p:sp>
        <p:nvSpPr>
          <p:cNvPr id="5" name="Content Placeholder 4"/>
          <p:cNvSpPr>
            <a:spLocks noGrp="1"/>
          </p:cNvSpPr>
          <p:nvPr>
            <p:ph idx="1"/>
          </p:nvPr>
        </p:nvSpPr>
        <p:spPr>
          <a:xfrm>
            <a:off x="381000" y="4343400"/>
            <a:ext cx="8458200" cy="1905000"/>
          </a:xfrm>
        </p:spPr>
        <p:txBody>
          <a:bodyPr>
            <a:normAutofit/>
          </a:bodyPr>
          <a:lstStyle/>
          <a:p>
            <a:r>
              <a:rPr lang="en-US" dirty="0"/>
              <a:t>Vary the R group to control properties</a:t>
            </a:r>
          </a:p>
          <a:p>
            <a:r>
              <a:rPr lang="en-US" dirty="0"/>
              <a:t>Rayon</a:t>
            </a:r>
          </a:p>
          <a:p>
            <a:r>
              <a:rPr lang="en-US" dirty="0"/>
              <a:t>Nylon </a:t>
            </a:r>
          </a:p>
        </p:txBody>
      </p:sp>
      <p:sp>
        <p:nvSpPr>
          <p:cNvPr id="4" name="Slide Number Placeholder 3"/>
          <p:cNvSpPr>
            <a:spLocks noGrp="1"/>
          </p:cNvSpPr>
          <p:nvPr>
            <p:ph type="sldNum" sz="quarter" idx="4"/>
          </p:nvPr>
        </p:nvSpPr>
        <p:spPr/>
        <p:txBody>
          <a:bodyPr/>
          <a:lstStyle/>
          <a:p>
            <a:pPr fontAlgn="base">
              <a:spcBef>
                <a:spcPct val="0"/>
              </a:spcBef>
              <a:spcAft>
                <a:spcPct val="0"/>
              </a:spcAft>
            </a:pPr>
            <a:fld id="{FB057204-A0DC-4A16-8EE7-8B17195721DD}" type="slidenum">
              <a:rPr lang="en-US" smtClean="0"/>
              <a:pPr fontAlgn="base">
                <a:spcBef>
                  <a:spcPct val="0"/>
                </a:spcBef>
                <a:spcAft>
                  <a:spcPct val="0"/>
                </a:spcAft>
              </a:pPr>
              <a:t>15</a:t>
            </a:fld>
            <a:endParaRPr lang="en-US"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68751" y="1447799"/>
            <a:ext cx="3918873" cy="1736773"/>
          </a:xfrm>
          <a:prstGeom prst="rect">
            <a:avLst/>
          </a:prstGeom>
          <a:noFill/>
          <a:extLst>
            <a:ext uri="{909E8E84-426E-40dd-AFC4-6F175D3DCCD1}">
              <a14:hiddenFill xmlns:a14="http://schemas.microsoft.com/office/drawing/2010/main" xmlns="">
                <a:solidFill>
                  <a:srgbClr val="FFFFFF"/>
                </a:solidFill>
              </a14:hiddenFill>
            </a:ext>
          </a:extLst>
        </p:spPr>
      </p:pic>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4963925" y="1447799"/>
            <a:ext cx="3881045" cy="1720008"/>
          </a:xfrm>
          <a:prstGeom prst="rect">
            <a:avLst/>
          </a:prstGeom>
          <a:noFill/>
          <a:extLst>
            <a:ext uri="{909E8E84-426E-40dd-AFC4-6F175D3DCCD1}">
              <a14:hiddenFill xmlns:a14="http://schemas.microsoft.com/office/drawing/2010/main" xmlns="">
                <a:solidFill>
                  <a:srgbClr val="FFFFFF"/>
                </a:solidFill>
              </a14:hiddenFill>
            </a:ext>
          </a:extLst>
        </p:spPr>
      </p:pic>
      <p:sp>
        <p:nvSpPr>
          <p:cNvPr id="8" name="TextBox 7"/>
          <p:cNvSpPr txBox="1"/>
          <p:nvPr/>
        </p:nvSpPr>
        <p:spPr>
          <a:xfrm>
            <a:off x="1778009" y="3516868"/>
            <a:ext cx="1300356" cy="369332"/>
          </a:xfrm>
          <a:prstGeom prst="rect">
            <a:avLst/>
          </a:prstGeom>
          <a:noFill/>
        </p:spPr>
        <p:txBody>
          <a:bodyPr wrap="none" rtlCol="0">
            <a:spAutoFit/>
          </a:bodyPr>
          <a:lstStyle/>
          <a:p>
            <a:r>
              <a:rPr lang="en-US" dirty="0"/>
              <a:t>Poly(ester)</a:t>
            </a:r>
          </a:p>
        </p:txBody>
      </p:sp>
      <p:sp>
        <p:nvSpPr>
          <p:cNvPr id="9" name="TextBox 8"/>
          <p:cNvSpPr txBox="1"/>
          <p:nvPr/>
        </p:nvSpPr>
        <p:spPr>
          <a:xfrm>
            <a:off x="6196561" y="3516868"/>
            <a:ext cx="1415772" cy="369332"/>
          </a:xfrm>
          <a:prstGeom prst="rect">
            <a:avLst/>
          </a:prstGeom>
          <a:noFill/>
        </p:spPr>
        <p:txBody>
          <a:bodyPr wrap="none" rtlCol="0">
            <a:spAutoFit/>
          </a:bodyPr>
          <a:lstStyle/>
          <a:p>
            <a:r>
              <a:rPr lang="en-US" dirty="0"/>
              <a:t>Poly(amide)</a:t>
            </a:r>
          </a:p>
        </p:txBody>
      </p:sp>
    </p:spTree>
    <p:extLst>
      <p:ext uri="{BB962C8B-B14F-4D97-AF65-F5344CB8AC3E}">
        <p14:creationId xmlns:p14="http://schemas.microsoft.com/office/powerpoint/2010/main" val="30792875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Multi-purpose</a:t>
            </a:r>
          </a:p>
        </p:txBody>
      </p:sp>
      <p:sp>
        <p:nvSpPr>
          <p:cNvPr id="5" name="Content Placeholder 4"/>
          <p:cNvSpPr>
            <a:spLocks noGrp="1"/>
          </p:cNvSpPr>
          <p:nvPr>
            <p:ph sz="half" idx="1"/>
          </p:nvPr>
        </p:nvSpPr>
        <p:spPr>
          <a:xfrm>
            <a:off x="76200" y="4114800"/>
            <a:ext cx="4724400" cy="2362200"/>
          </a:xfrm>
        </p:spPr>
        <p:txBody>
          <a:bodyPr>
            <a:normAutofit/>
          </a:bodyPr>
          <a:lstStyle/>
          <a:p>
            <a:r>
              <a:rPr lang="en-US" dirty="0"/>
              <a:t>Windshields (</a:t>
            </a:r>
            <a:r>
              <a:rPr lang="en-US" dirty="0" err="1"/>
              <a:t>Plexiglass</a:t>
            </a:r>
            <a:r>
              <a:rPr lang="en-US" dirty="0"/>
              <a:t>)</a:t>
            </a:r>
          </a:p>
          <a:p>
            <a:r>
              <a:rPr lang="en-US" dirty="0"/>
              <a:t>Hard contact lens</a:t>
            </a:r>
          </a:p>
          <a:p>
            <a:r>
              <a:rPr lang="en-US" dirty="0"/>
              <a:t>Cavity fillings</a:t>
            </a:r>
          </a:p>
        </p:txBody>
      </p:sp>
      <p:sp>
        <p:nvSpPr>
          <p:cNvPr id="6" name="Content Placeholder 5"/>
          <p:cNvSpPr>
            <a:spLocks noGrp="1"/>
          </p:cNvSpPr>
          <p:nvPr>
            <p:ph sz="half" idx="2"/>
          </p:nvPr>
        </p:nvSpPr>
        <p:spPr>
          <a:xfrm>
            <a:off x="4648200" y="4114800"/>
            <a:ext cx="4343400" cy="2209800"/>
          </a:xfrm>
        </p:spPr>
        <p:txBody>
          <a:bodyPr/>
          <a:lstStyle/>
          <a:p>
            <a:r>
              <a:rPr lang="en-US" sz="2600" dirty="0"/>
              <a:t>Red “Solo” cups</a:t>
            </a:r>
          </a:p>
          <a:p>
            <a:r>
              <a:rPr lang="en-US" sz="2600" dirty="0"/>
              <a:t>“Styrofoam” </a:t>
            </a:r>
          </a:p>
        </p:txBody>
      </p:sp>
      <p:sp>
        <p:nvSpPr>
          <p:cNvPr id="4" name="Slide Number Placeholder 3"/>
          <p:cNvSpPr>
            <a:spLocks noGrp="1"/>
          </p:cNvSpPr>
          <p:nvPr>
            <p:ph type="sldNum" sz="quarter" idx="4"/>
          </p:nvPr>
        </p:nvSpPr>
        <p:spPr/>
        <p:txBody>
          <a:bodyPr/>
          <a:lstStyle/>
          <a:p>
            <a:pPr fontAlgn="base">
              <a:spcBef>
                <a:spcPct val="0"/>
              </a:spcBef>
              <a:spcAft>
                <a:spcPct val="0"/>
              </a:spcAft>
            </a:pPr>
            <a:fld id="{FB057204-A0DC-4A16-8EE7-8B17195721DD}" type="slidenum">
              <a:rPr lang="en-US" smtClean="0"/>
              <a:pPr fontAlgn="base">
                <a:spcBef>
                  <a:spcPct val="0"/>
                </a:spcBef>
                <a:spcAft>
                  <a:spcPct val="0"/>
                </a:spcAft>
              </a:pPr>
              <a:t>16</a:t>
            </a:fld>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544537" y="1371600"/>
            <a:ext cx="1587895" cy="1897119"/>
          </a:xfrm>
          <a:prstGeom prst="rect">
            <a:avLst/>
          </a:prstGeom>
          <a:noFill/>
          <a:extLst>
            <a:ext uri="{909E8E84-426E-40dd-AFC4-6F175D3DCCD1}">
              <a14:hiddenFill xmlns:a14="http://schemas.microsoft.com/office/drawing/2010/main" xmlns="">
                <a:solidFill>
                  <a:srgbClr val="FFFFFF"/>
                </a:solidFill>
              </a14:hiddenFill>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028162" y="1371600"/>
            <a:ext cx="1572567" cy="2107910"/>
          </a:xfrm>
          <a:prstGeom prst="rect">
            <a:avLst/>
          </a:prstGeom>
          <a:noFill/>
          <a:extLst>
            <a:ext uri="{909E8E84-426E-40dd-AFC4-6F175D3DCCD1}">
              <a14:hiddenFill xmlns:a14="http://schemas.microsoft.com/office/drawing/2010/main" xmlns="">
                <a:solidFill>
                  <a:srgbClr val="FFFFFF"/>
                </a:solidFill>
              </a14:hiddenFill>
            </a:ext>
          </a:extLst>
        </p:spPr>
      </p:pic>
      <p:sp>
        <p:nvSpPr>
          <p:cNvPr id="8" name="TextBox 7"/>
          <p:cNvSpPr txBox="1"/>
          <p:nvPr/>
        </p:nvSpPr>
        <p:spPr>
          <a:xfrm>
            <a:off x="457200" y="3429690"/>
            <a:ext cx="3762568" cy="369332"/>
          </a:xfrm>
          <a:prstGeom prst="rect">
            <a:avLst/>
          </a:prstGeom>
          <a:noFill/>
        </p:spPr>
        <p:txBody>
          <a:bodyPr wrap="none" rtlCol="0">
            <a:spAutoFit/>
          </a:bodyPr>
          <a:lstStyle/>
          <a:p>
            <a:r>
              <a:rPr lang="en-US" dirty="0"/>
              <a:t>Poly(methyl methacrylate) (PMMA)</a:t>
            </a:r>
          </a:p>
        </p:txBody>
      </p:sp>
      <p:sp>
        <p:nvSpPr>
          <p:cNvPr id="9" name="TextBox 8"/>
          <p:cNvSpPr txBox="1"/>
          <p:nvPr/>
        </p:nvSpPr>
        <p:spPr>
          <a:xfrm>
            <a:off x="5856491" y="3479510"/>
            <a:ext cx="1915909" cy="369332"/>
          </a:xfrm>
          <a:prstGeom prst="rect">
            <a:avLst/>
          </a:prstGeom>
          <a:noFill/>
        </p:spPr>
        <p:txBody>
          <a:bodyPr wrap="none" rtlCol="0">
            <a:spAutoFit/>
          </a:bodyPr>
          <a:lstStyle/>
          <a:p>
            <a:r>
              <a:rPr lang="en-US" dirty="0"/>
              <a:t>Poly(styrene) PS</a:t>
            </a:r>
          </a:p>
        </p:txBody>
      </p:sp>
    </p:spTree>
    <p:extLst>
      <p:ext uri="{BB962C8B-B14F-4D97-AF65-F5344CB8AC3E}">
        <p14:creationId xmlns:p14="http://schemas.microsoft.com/office/powerpoint/2010/main" val="21777461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Recycling of Synthetic Polymers</a:t>
            </a:r>
          </a:p>
        </p:txBody>
      </p:sp>
      <p:sp>
        <p:nvSpPr>
          <p:cNvPr id="4" name="Slide Number Placeholder 3"/>
          <p:cNvSpPr>
            <a:spLocks noGrp="1"/>
          </p:cNvSpPr>
          <p:nvPr>
            <p:ph type="sldNum" sz="quarter" idx="4"/>
          </p:nvPr>
        </p:nvSpPr>
        <p:spPr/>
        <p:txBody>
          <a:bodyPr/>
          <a:lstStyle/>
          <a:p>
            <a:pPr fontAlgn="base">
              <a:spcBef>
                <a:spcPct val="0"/>
              </a:spcBef>
              <a:spcAft>
                <a:spcPct val="0"/>
              </a:spcAft>
            </a:pPr>
            <a:fld id="{FB057204-A0DC-4A16-8EE7-8B17195721DD}" type="slidenum">
              <a:rPr lang="en-US" smtClean="0"/>
              <a:pPr fontAlgn="base">
                <a:spcBef>
                  <a:spcPct val="0"/>
                </a:spcBef>
                <a:spcAft>
                  <a:spcPct val="0"/>
                </a:spcAft>
              </a:pPr>
              <a:t>17</a:t>
            </a:fld>
            <a:endParaRPr lang="en-US" dirty="0"/>
          </a:p>
        </p:txBody>
      </p:sp>
      <p:pic>
        <p:nvPicPr>
          <p:cNvPr id="5" name="Picture 4" descr="plastic-recycling-codes.jpg"/>
          <p:cNvPicPr>
            <a:picLocks noChangeAspect="1"/>
          </p:cNvPicPr>
          <p:nvPr/>
        </p:nvPicPr>
        <p:blipFill>
          <a:blip r:embed="rId2"/>
          <a:stretch>
            <a:fillRect/>
          </a:stretch>
        </p:blipFill>
        <p:spPr>
          <a:xfrm>
            <a:off x="1943099" y="1142007"/>
            <a:ext cx="5524501" cy="3734793"/>
          </a:xfrm>
          <a:prstGeom prst="rect">
            <a:avLst/>
          </a:prstGeom>
        </p:spPr>
      </p:pic>
      <p:sp>
        <p:nvSpPr>
          <p:cNvPr id="6" name="TextBox 5"/>
          <p:cNvSpPr txBox="1"/>
          <p:nvPr/>
        </p:nvSpPr>
        <p:spPr>
          <a:xfrm>
            <a:off x="2667000" y="4724400"/>
            <a:ext cx="4764313" cy="1754326"/>
          </a:xfrm>
          <a:prstGeom prst="rect">
            <a:avLst/>
          </a:prstGeom>
          <a:noFill/>
        </p:spPr>
        <p:txBody>
          <a:bodyPr wrap="square" rtlCol="0">
            <a:spAutoFit/>
          </a:bodyPr>
          <a:lstStyle/>
          <a:p>
            <a:pPr marL="342900" lvl="0" indent="-342900" algn="just">
              <a:buFont typeface="+mj-lt"/>
              <a:buAutoNum type="arabicParenR"/>
            </a:pPr>
            <a:r>
              <a:rPr lang="en-US" i="1" dirty="0"/>
              <a:t>Poly(ethylene terephthalate) (PET)</a:t>
            </a:r>
          </a:p>
          <a:p>
            <a:pPr marL="342900" lvl="0" indent="-342900" algn="just">
              <a:buFont typeface="+mj-lt"/>
              <a:buAutoNum type="arabicParenR"/>
            </a:pPr>
            <a:r>
              <a:rPr lang="en-US" i="1" dirty="0"/>
              <a:t>High Density Poly(Ethylene) (HDPE)</a:t>
            </a:r>
          </a:p>
          <a:p>
            <a:pPr marL="342900" lvl="0" indent="-342900" algn="just">
              <a:buFont typeface="+mj-lt"/>
              <a:buAutoNum type="arabicParenR"/>
            </a:pPr>
            <a:r>
              <a:rPr lang="en-US" i="1" dirty="0"/>
              <a:t>Poly(vinyl chloride) (PVC)</a:t>
            </a:r>
          </a:p>
          <a:p>
            <a:pPr marL="342900" lvl="0" indent="-342900" algn="just">
              <a:buFont typeface="+mj-lt"/>
              <a:buAutoNum type="arabicParenR"/>
            </a:pPr>
            <a:r>
              <a:rPr lang="en-US" i="1" dirty="0"/>
              <a:t>Low Density Poly(Ethylene) (LDPE)</a:t>
            </a:r>
          </a:p>
          <a:p>
            <a:pPr marL="342900" lvl="0" indent="-342900" algn="just">
              <a:buFont typeface="+mj-lt"/>
              <a:buAutoNum type="arabicParenR"/>
            </a:pPr>
            <a:r>
              <a:rPr lang="en-US" i="1" dirty="0"/>
              <a:t>Poly(propylene) (PP)</a:t>
            </a:r>
          </a:p>
          <a:p>
            <a:pPr marL="342900" lvl="0" indent="-342900" algn="just">
              <a:buFont typeface="+mj-lt"/>
              <a:buAutoNum type="arabicParenR"/>
            </a:pPr>
            <a:r>
              <a:rPr lang="en-US" i="1" dirty="0"/>
              <a:t>Poly(styrene) (PS)</a:t>
            </a:r>
          </a:p>
        </p:txBody>
      </p:sp>
    </p:spTree>
    <p:extLst>
      <p:ext uri="{BB962C8B-B14F-4D97-AF65-F5344CB8AC3E}">
        <p14:creationId xmlns:p14="http://schemas.microsoft.com/office/powerpoint/2010/main" val="1504701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Contents</a:t>
            </a:r>
          </a:p>
        </p:txBody>
      </p:sp>
      <p:sp>
        <p:nvSpPr>
          <p:cNvPr id="3" name="Content Placeholder 2"/>
          <p:cNvSpPr>
            <a:spLocks noGrp="1"/>
          </p:cNvSpPr>
          <p:nvPr>
            <p:ph idx="1"/>
          </p:nvPr>
        </p:nvSpPr>
        <p:spPr>
          <a:xfrm>
            <a:off x="381000" y="1237874"/>
            <a:ext cx="8458200" cy="5029200"/>
          </a:xfrm>
        </p:spPr>
        <p:txBody>
          <a:bodyPr/>
          <a:lstStyle/>
          <a:p>
            <a:pPr marL="0" indent="0">
              <a:buNone/>
            </a:pPr>
            <a:r>
              <a:rPr lang="en-US" dirty="0"/>
              <a:t>Introduction to polymers (slides 3-6)</a:t>
            </a:r>
          </a:p>
          <a:p>
            <a:pPr marL="0" indent="0">
              <a:buNone/>
            </a:pPr>
            <a:endParaRPr lang="en-US" dirty="0"/>
          </a:p>
          <a:p>
            <a:pPr marL="0" indent="0">
              <a:buNone/>
            </a:pPr>
            <a:r>
              <a:rPr lang="en-US" dirty="0"/>
              <a:t>Molecular weights and </a:t>
            </a:r>
            <a:r>
              <a:rPr lang="en-US" dirty="0" err="1"/>
              <a:t>dispersity</a:t>
            </a:r>
            <a:r>
              <a:rPr lang="en-US" dirty="0"/>
              <a:t> (slides 7, 8)</a:t>
            </a:r>
          </a:p>
          <a:p>
            <a:pPr marL="0" indent="0">
              <a:buNone/>
            </a:pPr>
            <a:endParaRPr lang="en-US" dirty="0"/>
          </a:p>
          <a:p>
            <a:pPr marL="0" indent="0">
              <a:buNone/>
            </a:pPr>
            <a:r>
              <a:rPr lang="en-US" dirty="0"/>
              <a:t>Polymer properties (slides 9-11)</a:t>
            </a:r>
          </a:p>
          <a:p>
            <a:pPr marL="0" indent="0">
              <a:buNone/>
            </a:pPr>
            <a:endParaRPr lang="en-US" dirty="0"/>
          </a:p>
          <a:p>
            <a:pPr marL="0" indent="0">
              <a:buNone/>
            </a:pPr>
            <a:r>
              <a:rPr lang="en-US" dirty="0"/>
              <a:t>Topology (slide 12)</a:t>
            </a:r>
          </a:p>
          <a:p>
            <a:pPr marL="0" indent="0">
              <a:buNone/>
            </a:pPr>
            <a:endParaRPr lang="en-US" dirty="0"/>
          </a:p>
          <a:p>
            <a:pPr marL="0" indent="0">
              <a:buNone/>
            </a:pPr>
            <a:r>
              <a:rPr lang="en-US" dirty="0"/>
              <a:t>Examples of uses/everyday polymers (13-17)</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4"/>
          </p:nvPr>
        </p:nvSpPr>
        <p:spPr/>
        <p:txBody>
          <a:bodyPr/>
          <a:lstStyle/>
          <a:p>
            <a:fld id="{01BB3E13-76A8-4021-94F8-390A6ECB5DC3}" type="slidenum">
              <a:rPr lang="en-US" smtClean="0"/>
              <a:t>2</a:t>
            </a:fld>
            <a:endParaRPr lang="en-US"/>
          </a:p>
        </p:txBody>
      </p:sp>
    </p:spTree>
    <p:extLst>
      <p:ext uri="{BB962C8B-B14F-4D97-AF65-F5344CB8AC3E}">
        <p14:creationId xmlns:p14="http://schemas.microsoft.com/office/powerpoint/2010/main" val="3597394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spirin_2.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67690" y="4415206"/>
            <a:ext cx="1616474" cy="1616474"/>
          </a:xfrm>
          <a:prstGeom prst="rect">
            <a:avLst/>
          </a:prstGeom>
        </p:spPr>
      </p:pic>
      <p:pic>
        <p:nvPicPr>
          <p:cNvPr id="5" name="Picture 4" descr="protein.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9519" y="4433879"/>
            <a:ext cx="2146245" cy="1778837"/>
          </a:xfrm>
          <a:prstGeom prst="rect">
            <a:avLst/>
          </a:prstGeom>
        </p:spPr>
      </p:pic>
      <p:pic>
        <p:nvPicPr>
          <p:cNvPr id="6" name="Picture 5" descr="natrubber2.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1316" y="1645035"/>
            <a:ext cx="1497286" cy="1996381"/>
          </a:xfrm>
          <a:prstGeom prst="rect">
            <a:avLst/>
          </a:prstGeom>
        </p:spPr>
      </p:pic>
      <p:pic>
        <p:nvPicPr>
          <p:cNvPr id="7" name="Picture 6" descr="styrofoam.jpe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095674" y="1752374"/>
            <a:ext cx="2150428" cy="1610745"/>
          </a:xfrm>
          <a:prstGeom prst="rect">
            <a:avLst/>
          </a:prstGeom>
        </p:spPr>
      </p:pic>
      <p:pic>
        <p:nvPicPr>
          <p:cNvPr id="2" name="Picture 1"/>
          <p:cNvPicPr>
            <a:picLocks noChangeAspect="1"/>
          </p:cNvPicPr>
          <p:nvPr/>
        </p:nvPicPr>
        <p:blipFill>
          <a:blip r:embed="rId7"/>
          <a:stretch>
            <a:fillRect/>
          </a:stretch>
        </p:blipFill>
        <p:spPr>
          <a:xfrm>
            <a:off x="2327161" y="1992525"/>
            <a:ext cx="1638300" cy="1104900"/>
          </a:xfrm>
          <a:prstGeom prst="rect">
            <a:avLst/>
          </a:prstGeom>
        </p:spPr>
      </p:pic>
      <p:pic>
        <p:nvPicPr>
          <p:cNvPr id="3" name="Picture 2"/>
          <p:cNvPicPr>
            <a:picLocks noChangeAspect="1"/>
          </p:cNvPicPr>
          <p:nvPr/>
        </p:nvPicPr>
        <p:blipFill>
          <a:blip r:embed="rId8"/>
          <a:stretch>
            <a:fillRect/>
          </a:stretch>
        </p:blipFill>
        <p:spPr>
          <a:xfrm>
            <a:off x="2128454" y="4851140"/>
            <a:ext cx="1587500" cy="965200"/>
          </a:xfrm>
          <a:prstGeom prst="rect">
            <a:avLst/>
          </a:prstGeom>
        </p:spPr>
      </p:pic>
      <p:pic>
        <p:nvPicPr>
          <p:cNvPr id="8" name="Picture 7"/>
          <p:cNvPicPr>
            <a:picLocks noChangeAspect="1"/>
          </p:cNvPicPr>
          <p:nvPr/>
        </p:nvPicPr>
        <p:blipFill>
          <a:blip r:embed="rId9"/>
          <a:stretch>
            <a:fillRect/>
          </a:stretch>
        </p:blipFill>
        <p:spPr>
          <a:xfrm>
            <a:off x="7580223" y="1794547"/>
            <a:ext cx="1117600" cy="1612900"/>
          </a:xfrm>
          <a:prstGeom prst="rect">
            <a:avLst/>
          </a:prstGeom>
        </p:spPr>
      </p:pic>
      <p:pic>
        <p:nvPicPr>
          <p:cNvPr id="9" name="Picture 8"/>
          <p:cNvPicPr>
            <a:picLocks noChangeAspect="1"/>
          </p:cNvPicPr>
          <p:nvPr/>
        </p:nvPicPr>
        <p:blipFill>
          <a:blip r:embed="rId10"/>
          <a:stretch>
            <a:fillRect/>
          </a:stretch>
        </p:blipFill>
        <p:spPr>
          <a:xfrm>
            <a:off x="7076717" y="4075732"/>
            <a:ext cx="1663700" cy="1955800"/>
          </a:xfrm>
          <a:prstGeom prst="rect">
            <a:avLst/>
          </a:prstGeom>
        </p:spPr>
      </p:pic>
      <p:sp>
        <p:nvSpPr>
          <p:cNvPr id="10" name="Title 1"/>
          <p:cNvSpPr>
            <a:spLocks noGrp="1"/>
          </p:cNvSpPr>
          <p:nvPr>
            <p:ph type="title"/>
          </p:nvPr>
        </p:nvSpPr>
        <p:spPr>
          <a:xfrm>
            <a:off x="457200" y="152400"/>
            <a:ext cx="8229600" cy="731837"/>
          </a:xfrm>
        </p:spPr>
        <p:txBody>
          <a:bodyPr/>
          <a:lstStyle/>
          <a:p>
            <a:r>
              <a:rPr lang="en-US" sz="4000" dirty="0"/>
              <a:t>Polymers Compared to Small Molecules</a:t>
            </a:r>
          </a:p>
        </p:txBody>
      </p:sp>
      <p:sp>
        <p:nvSpPr>
          <p:cNvPr id="11" name="TextBox 10"/>
          <p:cNvSpPr txBox="1"/>
          <p:nvPr/>
        </p:nvSpPr>
        <p:spPr>
          <a:xfrm>
            <a:off x="2502520" y="3323960"/>
            <a:ext cx="941747" cy="369332"/>
          </a:xfrm>
          <a:prstGeom prst="rect">
            <a:avLst/>
          </a:prstGeom>
          <a:noFill/>
        </p:spPr>
        <p:txBody>
          <a:bodyPr wrap="none" rtlCol="0">
            <a:spAutoFit/>
          </a:bodyPr>
          <a:lstStyle/>
          <a:p>
            <a:r>
              <a:rPr lang="en-US" dirty="0"/>
              <a:t>Rubber</a:t>
            </a:r>
          </a:p>
        </p:txBody>
      </p:sp>
      <p:sp>
        <p:nvSpPr>
          <p:cNvPr id="12" name="TextBox 11"/>
          <p:cNvSpPr txBox="1"/>
          <p:nvPr/>
        </p:nvSpPr>
        <p:spPr>
          <a:xfrm>
            <a:off x="5717705" y="3495034"/>
            <a:ext cx="1236599" cy="369332"/>
          </a:xfrm>
          <a:prstGeom prst="rect">
            <a:avLst/>
          </a:prstGeom>
          <a:noFill/>
        </p:spPr>
        <p:txBody>
          <a:bodyPr wrap="none" rtlCol="0">
            <a:spAutoFit/>
          </a:bodyPr>
          <a:lstStyle/>
          <a:p>
            <a:r>
              <a:rPr lang="en-US" dirty="0"/>
              <a:t>Styrofoam</a:t>
            </a:r>
          </a:p>
        </p:txBody>
      </p:sp>
      <p:sp>
        <p:nvSpPr>
          <p:cNvPr id="13" name="TextBox 12"/>
          <p:cNvSpPr txBox="1"/>
          <p:nvPr/>
        </p:nvSpPr>
        <p:spPr>
          <a:xfrm>
            <a:off x="1593411" y="6037697"/>
            <a:ext cx="1391013" cy="369332"/>
          </a:xfrm>
          <a:prstGeom prst="rect">
            <a:avLst/>
          </a:prstGeom>
          <a:noFill/>
        </p:spPr>
        <p:txBody>
          <a:bodyPr wrap="none" rtlCol="0">
            <a:spAutoFit/>
          </a:bodyPr>
          <a:lstStyle/>
          <a:p>
            <a:r>
              <a:rPr lang="en-US" dirty="0"/>
              <a:t>Polypeptide</a:t>
            </a:r>
          </a:p>
        </p:txBody>
      </p:sp>
      <p:sp>
        <p:nvSpPr>
          <p:cNvPr id="14" name="TextBox 13"/>
          <p:cNvSpPr txBox="1"/>
          <p:nvPr/>
        </p:nvSpPr>
        <p:spPr>
          <a:xfrm>
            <a:off x="5835749" y="6040705"/>
            <a:ext cx="903062" cy="369332"/>
          </a:xfrm>
          <a:prstGeom prst="rect">
            <a:avLst/>
          </a:prstGeom>
          <a:noFill/>
        </p:spPr>
        <p:txBody>
          <a:bodyPr wrap="none" rtlCol="0">
            <a:spAutoFit/>
          </a:bodyPr>
          <a:lstStyle/>
          <a:p>
            <a:r>
              <a:rPr lang="en-US" dirty="0"/>
              <a:t>Aspirin</a:t>
            </a:r>
          </a:p>
        </p:txBody>
      </p:sp>
    </p:spTree>
    <p:extLst>
      <p:ext uri="{BB962C8B-B14F-4D97-AF65-F5344CB8AC3E}">
        <p14:creationId xmlns:p14="http://schemas.microsoft.com/office/powerpoint/2010/main" val="230695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Repeat Unit</a:t>
            </a:r>
          </a:p>
        </p:txBody>
      </p:sp>
      <p:pic>
        <p:nvPicPr>
          <p:cNvPr id="3" name="Picture 2"/>
          <p:cNvPicPr>
            <a:picLocks noChangeAspect="1"/>
          </p:cNvPicPr>
          <p:nvPr/>
        </p:nvPicPr>
        <p:blipFill>
          <a:blip r:embed="rId2"/>
          <a:stretch>
            <a:fillRect/>
          </a:stretch>
        </p:blipFill>
        <p:spPr>
          <a:xfrm>
            <a:off x="2063985" y="1540829"/>
            <a:ext cx="5016500" cy="812800"/>
          </a:xfrm>
          <a:prstGeom prst="rect">
            <a:avLst/>
          </a:prstGeom>
        </p:spPr>
      </p:pic>
      <p:sp>
        <p:nvSpPr>
          <p:cNvPr id="4" name="TextBox 3"/>
          <p:cNvSpPr txBox="1"/>
          <p:nvPr/>
        </p:nvSpPr>
        <p:spPr>
          <a:xfrm>
            <a:off x="173671" y="3134513"/>
            <a:ext cx="8526984" cy="1477328"/>
          </a:xfrm>
          <a:prstGeom prst="rect">
            <a:avLst/>
          </a:prstGeom>
          <a:noFill/>
        </p:spPr>
        <p:txBody>
          <a:bodyPr wrap="square" rtlCol="0">
            <a:spAutoFit/>
          </a:bodyPr>
          <a:lstStyle/>
          <a:p>
            <a:pPr algn="ctr"/>
            <a:r>
              <a:rPr lang="en-US" dirty="0"/>
              <a:t>Polymers may have hundreds to thousands of repeat units, making drawing the entire molecule an impossibility.</a:t>
            </a:r>
          </a:p>
          <a:p>
            <a:pPr algn="ctr"/>
            <a:endParaRPr lang="en-US" dirty="0"/>
          </a:p>
          <a:p>
            <a:pPr algn="ctr"/>
            <a:r>
              <a:rPr lang="en-US" dirty="0"/>
              <a:t>Polymer chemists take advantage of the repetitive structure, or repeat unit, and draw this:</a:t>
            </a:r>
          </a:p>
        </p:txBody>
      </p:sp>
      <p:sp>
        <p:nvSpPr>
          <p:cNvPr id="5" name="TextBox 4"/>
          <p:cNvSpPr txBox="1"/>
          <p:nvPr/>
        </p:nvSpPr>
        <p:spPr>
          <a:xfrm>
            <a:off x="3224331" y="2651941"/>
            <a:ext cx="3100390" cy="369332"/>
          </a:xfrm>
          <a:prstGeom prst="rect">
            <a:avLst/>
          </a:prstGeom>
          <a:noFill/>
        </p:spPr>
        <p:txBody>
          <a:bodyPr wrap="none" rtlCol="0">
            <a:spAutoFit/>
          </a:bodyPr>
          <a:lstStyle/>
          <a:p>
            <a:r>
              <a:rPr lang="en-US" i="1" dirty="0"/>
              <a:t>Segment of poly(vinyl chloride)</a:t>
            </a:r>
          </a:p>
        </p:txBody>
      </p:sp>
      <p:pic>
        <p:nvPicPr>
          <p:cNvPr id="6" name="Picture 5"/>
          <p:cNvPicPr>
            <a:picLocks noChangeAspect="1"/>
          </p:cNvPicPr>
          <p:nvPr/>
        </p:nvPicPr>
        <p:blipFill>
          <a:blip r:embed="rId3"/>
          <a:stretch>
            <a:fillRect/>
          </a:stretch>
        </p:blipFill>
        <p:spPr>
          <a:xfrm>
            <a:off x="3678386" y="4836136"/>
            <a:ext cx="1066800" cy="876300"/>
          </a:xfrm>
          <a:prstGeom prst="rect">
            <a:avLst/>
          </a:prstGeom>
        </p:spPr>
      </p:pic>
      <p:sp>
        <p:nvSpPr>
          <p:cNvPr id="7" name="TextBox 6"/>
          <p:cNvSpPr txBox="1"/>
          <p:nvPr/>
        </p:nvSpPr>
        <p:spPr>
          <a:xfrm>
            <a:off x="318390" y="5847374"/>
            <a:ext cx="8527740" cy="584775"/>
          </a:xfrm>
          <a:prstGeom prst="rect">
            <a:avLst/>
          </a:prstGeom>
          <a:noFill/>
        </p:spPr>
        <p:txBody>
          <a:bodyPr wrap="square" rtlCol="0">
            <a:spAutoFit/>
          </a:bodyPr>
          <a:lstStyle/>
          <a:p>
            <a:pPr algn="ctr"/>
            <a:r>
              <a:rPr lang="en-US" sz="1600" dirty="0"/>
              <a:t>Note:  End groups are usually omitted, and “n” is often used to show the non-uniformity of chain lengths</a:t>
            </a:r>
          </a:p>
        </p:txBody>
      </p:sp>
      <p:sp>
        <p:nvSpPr>
          <p:cNvPr id="8" name="TextBox 7"/>
          <p:cNvSpPr txBox="1"/>
          <p:nvPr/>
        </p:nvSpPr>
        <p:spPr>
          <a:xfrm>
            <a:off x="5047036" y="5098906"/>
            <a:ext cx="3362219" cy="369332"/>
          </a:xfrm>
          <a:prstGeom prst="rect">
            <a:avLst/>
          </a:prstGeom>
          <a:noFill/>
        </p:spPr>
        <p:txBody>
          <a:bodyPr wrap="none" rtlCol="0">
            <a:spAutoFit/>
          </a:bodyPr>
          <a:lstStyle/>
          <a:p>
            <a:r>
              <a:rPr lang="en-US" i="1" dirty="0"/>
              <a:t>Repeat unit of poly(vinyl chloride)</a:t>
            </a:r>
          </a:p>
        </p:txBody>
      </p:sp>
      <p:sp>
        <p:nvSpPr>
          <p:cNvPr id="9" name="Slide Number Placeholder 8"/>
          <p:cNvSpPr>
            <a:spLocks noGrp="1"/>
          </p:cNvSpPr>
          <p:nvPr>
            <p:ph type="sldNum" sz="quarter" idx="4"/>
          </p:nvPr>
        </p:nvSpPr>
        <p:spPr/>
        <p:txBody>
          <a:bodyPr/>
          <a:lstStyle/>
          <a:p>
            <a:fld id="{2BDF76CE-9872-1249-86A6-D358783BCB50}" type="slidenum">
              <a:rPr lang="en-US" smtClean="0"/>
              <a:t>4</a:t>
            </a:fld>
            <a:endParaRPr lang="en-US"/>
          </a:p>
        </p:txBody>
      </p:sp>
      <p:cxnSp>
        <p:nvCxnSpPr>
          <p:cNvPr id="11" name="Straight Arrow Connector 10"/>
          <p:cNvCxnSpPr/>
          <p:nvPr/>
        </p:nvCxnSpPr>
        <p:spPr>
          <a:xfrm flipH="1">
            <a:off x="7171399" y="1587284"/>
            <a:ext cx="616292" cy="20541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7769015" y="1288502"/>
            <a:ext cx="1185766" cy="369332"/>
          </a:xfrm>
          <a:prstGeom prst="rect">
            <a:avLst/>
          </a:prstGeom>
          <a:noFill/>
        </p:spPr>
        <p:txBody>
          <a:bodyPr wrap="none" rtlCol="0">
            <a:spAutoFit/>
          </a:bodyPr>
          <a:lstStyle/>
          <a:p>
            <a:r>
              <a:rPr lang="en-US" dirty="0"/>
              <a:t>backbone</a:t>
            </a:r>
          </a:p>
        </p:txBody>
      </p:sp>
      <p:cxnSp>
        <p:nvCxnSpPr>
          <p:cNvPr id="14" name="Straight Arrow Connector 13"/>
          <p:cNvCxnSpPr>
            <a:stCxn id="16" idx="1"/>
          </p:cNvCxnSpPr>
          <p:nvPr/>
        </p:nvCxnSpPr>
        <p:spPr>
          <a:xfrm flipH="1" flipV="1">
            <a:off x="6950289" y="2337250"/>
            <a:ext cx="494545" cy="20334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7444834" y="2355925"/>
            <a:ext cx="1699166" cy="369332"/>
          </a:xfrm>
          <a:prstGeom prst="rect">
            <a:avLst/>
          </a:prstGeom>
          <a:noFill/>
        </p:spPr>
        <p:txBody>
          <a:bodyPr wrap="none" rtlCol="0">
            <a:spAutoFit/>
          </a:bodyPr>
          <a:lstStyle/>
          <a:p>
            <a:r>
              <a:rPr lang="en-US" dirty="0"/>
              <a:t>Pendant group</a:t>
            </a:r>
          </a:p>
        </p:txBody>
      </p:sp>
    </p:spTree>
    <p:extLst>
      <p:ext uri="{BB962C8B-B14F-4D97-AF65-F5344CB8AC3E}">
        <p14:creationId xmlns:p14="http://schemas.microsoft.com/office/powerpoint/2010/main" val="4255438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Major Classes of Polymers</a:t>
            </a:r>
          </a:p>
        </p:txBody>
      </p:sp>
      <p:sp>
        <p:nvSpPr>
          <p:cNvPr id="4" name="Slide Number Placeholder 3"/>
          <p:cNvSpPr>
            <a:spLocks noGrp="1"/>
          </p:cNvSpPr>
          <p:nvPr>
            <p:ph type="sldNum" sz="quarter" idx="4"/>
          </p:nvPr>
        </p:nvSpPr>
        <p:spPr/>
        <p:txBody>
          <a:bodyPr/>
          <a:lstStyle/>
          <a:p>
            <a:fld id="{01BB3E13-76A8-4021-94F8-390A6ECB5DC3}" type="slidenum">
              <a:rPr lang="en-US" smtClean="0"/>
              <a:t>5</a:t>
            </a:fld>
            <a:endParaRPr lang="en-US"/>
          </a:p>
        </p:txBody>
      </p:sp>
      <p:pic>
        <p:nvPicPr>
          <p:cNvPr id="5" name="Picture 4"/>
          <p:cNvPicPr>
            <a:picLocks noChangeAspect="1"/>
          </p:cNvPicPr>
          <p:nvPr/>
        </p:nvPicPr>
        <p:blipFill>
          <a:blip r:embed="rId2"/>
          <a:stretch>
            <a:fillRect/>
          </a:stretch>
        </p:blipFill>
        <p:spPr>
          <a:xfrm>
            <a:off x="261458" y="1486608"/>
            <a:ext cx="7327900" cy="4445000"/>
          </a:xfrm>
          <a:prstGeom prst="rect">
            <a:avLst/>
          </a:prstGeom>
        </p:spPr>
      </p:pic>
      <p:sp>
        <p:nvSpPr>
          <p:cNvPr id="6" name="TextBox 5"/>
          <p:cNvSpPr txBox="1"/>
          <p:nvPr/>
        </p:nvSpPr>
        <p:spPr>
          <a:xfrm>
            <a:off x="5945588" y="1568610"/>
            <a:ext cx="3161856" cy="954107"/>
          </a:xfrm>
          <a:prstGeom prst="rect">
            <a:avLst/>
          </a:prstGeom>
          <a:noFill/>
          <a:ln>
            <a:solidFill>
              <a:schemeClr val="accent2"/>
            </a:solidFill>
          </a:ln>
        </p:spPr>
        <p:txBody>
          <a:bodyPr wrap="none" rtlCol="0">
            <a:spAutoFit/>
          </a:bodyPr>
          <a:lstStyle/>
          <a:p>
            <a:r>
              <a:rPr lang="en-US" sz="1400" dirty="0"/>
              <a:t>Vinyl polymers are commonly</a:t>
            </a:r>
          </a:p>
          <a:p>
            <a:r>
              <a:rPr lang="en-US" sz="1400" dirty="0"/>
              <a:t>used plastics.  High molecular </a:t>
            </a:r>
          </a:p>
          <a:p>
            <a:r>
              <a:rPr lang="en-US" sz="1400" dirty="0"/>
              <a:t>weights are needed to achieve useful </a:t>
            </a:r>
          </a:p>
          <a:p>
            <a:r>
              <a:rPr lang="en-US" sz="1400" dirty="0"/>
              <a:t>commercial properties</a:t>
            </a:r>
          </a:p>
        </p:txBody>
      </p:sp>
      <p:sp>
        <p:nvSpPr>
          <p:cNvPr id="7" name="TextBox 6"/>
          <p:cNvSpPr txBox="1"/>
          <p:nvPr/>
        </p:nvSpPr>
        <p:spPr>
          <a:xfrm>
            <a:off x="5328501" y="3756469"/>
            <a:ext cx="3418336" cy="1169551"/>
          </a:xfrm>
          <a:prstGeom prst="rect">
            <a:avLst/>
          </a:prstGeom>
          <a:noFill/>
          <a:ln>
            <a:solidFill>
              <a:schemeClr val="accent2"/>
            </a:solidFill>
          </a:ln>
        </p:spPr>
        <p:txBody>
          <a:bodyPr wrap="none" rtlCol="0">
            <a:spAutoFit/>
          </a:bodyPr>
          <a:lstStyle/>
          <a:p>
            <a:r>
              <a:rPr lang="en-US" sz="1400" dirty="0"/>
              <a:t>Condensation polymers are commonly</a:t>
            </a:r>
          </a:p>
          <a:p>
            <a:r>
              <a:rPr lang="en-US" sz="1400" dirty="0"/>
              <a:t>used as fibers, for example in clothing. </a:t>
            </a:r>
          </a:p>
          <a:p>
            <a:r>
              <a:rPr lang="en-US" sz="1400" dirty="0"/>
              <a:t>Functional groups in the backbone make </a:t>
            </a:r>
          </a:p>
          <a:p>
            <a:r>
              <a:rPr lang="en-US" sz="1400" dirty="0"/>
              <a:t>these polymers more rigid and useful </a:t>
            </a:r>
          </a:p>
          <a:p>
            <a:r>
              <a:rPr lang="en-US" sz="1400" dirty="0"/>
              <a:t>at lower molecular weights.</a:t>
            </a:r>
          </a:p>
        </p:txBody>
      </p:sp>
    </p:spTree>
    <p:extLst>
      <p:ext uri="{BB962C8B-B14F-4D97-AF65-F5344CB8AC3E}">
        <p14:creationId xmlns:p14="http://schemas.microsoft.com/office/powerpoint/2010/main" val="577936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83238"/>
            <a:ext cx="7886700" cy="780183"/>
          </a:xfrm>
        </p:spPr>
        <p:txBody>
          <a:bodyPr/>
          <a:lstStyle/>
          <a:p>
            <a:pPr algn="ctr"/>
            <a:r>
              <a:rPr lang="en-US" dirty="0"/>
              <a:t>Polymers are large and slow</a:t>
            </a:r>
          </a:p>
        </p:txBody>
      </p:sp>
      <p:grpSp>
        <p:nvGrpSpPr>
          <p:cNvPr id="5" name="Group 4"/>
          <p:cNvGrpSpPr/>
          <p:nvPr/>
        </p:nvGrpSpPr>
        <p:grpSpPr>
          <a:xfrm>
            <a:off x="120073" y="1098634"/>
            <a:ext cx="3662579" cy="2101146"/>
            <a:chOff x="323273" y="1085399"/>
            <a:chExt cx="3445163" cy="2101146"/>
          </a:xfrm>
        </p:grpSpPr>
        <p:sp>
          <p:nvSpPr>
            <p:cNvPr id="3" name="Rounded Rectangle 2"/>
            <p:cNvSpPr/>
            <p:nvPr/>
          </p:nvSpPr>
          <p:spPr>
            <a:xfrm>
              <a:off x="323273" y="1145309"/>
              <a:ext cx="3445163" cy="204123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598342" y="1085399"/>
              <a:ext cx="2996392" cy="369332"/>
            </a:xfrm>
            <a:prstGeom prst="rect">
              <a:avLst/>
            </a:prstGeom>
            <a:noFill/>
          </p:spPr>
          <p:txBody>
            <a:bodyPr wrap="none" rtlCol="0">
              <a:spAutoFit/>
            </a:bodyPr>
            <a:lstStyle/>
            <a:p>
              <a:r>
                <a:rPr lang="en-US" u="sng" dirty="0">
                  <a:solidFill>
                    <a:schemeClr val="tx2"/>
                  </a:solidFill>
                </a:rPr>
                <a:t>Small Molecule Behavior Box</a:t>
              </a:r>
            </a:p>
          </p:txBody>
        </p:sp>
      </p:grpSp>
      <p:sp>
        <p:nvSpPr>
          <p:cNvPr id="6" name="Oval 5"/>
          <p:cNvSpPr/>
          <p:nvPr/>
        </p:nvSpPr>
        <p:spPr>
          <a:xfrm>
            <a:off x="868217" y="2609087"/>
            <a:ext cx="295564" cy="292608"/>
          </a:xfrm>
          <a:prstGeom prst="ellipse">
            <a:avLst/>
          </a:prstGeom>
          <a:solidFill>
            <a:srgbClr val="7030A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1861125" y="1569037"/>
            <a:ext cx="295564" cy="292608"/>
          </a:xfrm>
          <a:prstGeom prst="ellipse">
            <a:avLst/>
          </a:prstGeom>
          <a:solidFill>
            <a:srgbClr val="7030A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2683162" y="2462783"/>
            <a:ext cx="295564" cy="292608"/>
          </a:xfrm>
          <a:prstGeom prst="ellipse">
            <a:avLst/>
          </a:prstGeom>
          <a:solidFill>
            <a:srgbClr val="7030A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65268" y="1717947"/>
            <a:ext cx="1250663" cy="738664"/>
          </a:xfrm>
          <a:prstGeom prst="rect">
            <a:avLst/>
          </a:prstGeom>
          <a:noFill/>
        </p:spPr>
        <p:txBody>
          <a:bodyPr wrap="none" rtlCol="0">
            <a:spAutoFit/>
          </a:bodyPr>
          <a:lstStyle/>
          <a:p>
            <a:pPr algn="ctr"/>
            <a:r>
              <a:rPr lang="en-US" sz="1400" i="1" dirty="0"/>
              <a:t>0-500 g/</a:t>
            </a:r>
            <a:r>
              <a:rPr lang="en-US" sz="1400" i="1" dirty="0" err="1"/>
              <a:t>mol</a:t>
            </a:r>
            <a:endParaRPr lang="en-US" sz="1400" i="1" dirty="0"/>
          </a:p>
          <a:p>
            <a:pPr algn="ctr"/>
            <a:r>
              <a:rPr lang="en-US" sz="1400" i="1" dirty="0"/>
              <a:t>Diffuse easily</a:t>
            </a:r>
          </a:p>
          <a:p>
            <a:pPr algn="ctr"/>
            <a:r>
              <a:rPr lang="en-US" sz="1400" i="1" dirty="0"/>
              <a:t>Fast mobility</a:t>
            </a:r>
          </a:p>
        </p:txBody>
      </p:sp>
      <p:cxnSp>
        <p:nvCxnSpPr>
          <p:cNvPr id="11" name="Straight Arrow Connector 10"/>
          <p:cNvCxnSpPr>
            <a:stCxn id="7" idx="6"/>
          </p:cNvCxnSpPr>
          <p:nvPr/>
        </p:nvCxnSpPr>
        <p:spPr>
          <a:xfrm flipV="1">
            <a:off x="2156689" y="1569037"/>
            <a:ext cx="955966" cy="1463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a:stCxn id="8" idx="6"/>
            <a:endCxn id="3" idx="3"/>
          </p:cNvCxnSpPr>
          <p:nvPr/>
        </p:nvCxnSpPr>
        <p:spPr>
          <a:xfrm flipV="1">
            <a:off x="2978726" y="2179162"/>
            <a:ext cx="803926" cy="4299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3" idx="3"/>
          </p:cNvCxnSpPr>
          <p:nvPr/>
        </p:nvCxnSpPr>
        <p:spPr>
          <a:xfrm flipH="1" flipV="1">
            <a:off x="2978726" y="1933696"/>
            <a:ext cx="803926" cy="2454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a:stCxn id="6" idx="5"/>
          </p:cNvCxnSpPr>
          <p:nvPr/>
        </p:nvCxnSpPr>
        <p:spPr>
          <a:xfrm>
            <a:off x="1120497" y="2858844"/>
            <a:ext cx="368298" cy="299992"/>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1487056" y="2736919"/>
            <a:ext cx="563418" cy="4280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38" name="Group 37"/>
          <p:cNvGrpSpPr/>
          <p:nvPr/>
        </p:nvGrpSpPr>
        <p:grpSpPr>
          <a:xfrm>
            <a:off x="3829995" y="1342967"/>
            <a:ext cx="5081596" cy="1691814"/>
            <a:chOff x="3791381" y="1145309"/>
            <a:chExt cx="5081596" cy="1691814"/>
          </a:xfrm>
        </p:grpSpPr>
        <p:sp>
          <p:nvSpPr>
            <p:cNvPr id="20" name="Oval 19"/>
            <p:cNvSpPr/>
            <p:nvPr/>
          </p:nvSpPr>
          <p:spPr>
            <a:xfrm>
              <a:off x="4200803" y="1439213"/>
              <a:ext cx="295564" cy="292608"/>
            </a:xfrm>
            <a:prstGeom prst="ellipse">
              <a:avLst/>
            </a:prstGeom>
            <a:solidFill>
              <a:srgbClr val="7030A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3791381" y="1828907"/>
              <a:ext cx="1114408" cy="646331"/>
            </a:xfrm>
            <a:prstGeom prst="rect">
              <a:avLst/>
            </a:prstGeom>
            <a:noFill/>
          </p:spPr>
          <p:txBody>
            <a:bodyPr wrap="none" rtlCol="0">
              <a:spAutoFit/>
            </a:bodyPr>
            <a:lstStyle/>
            <a:p>
              <a:pPr algn="ctr"/>
              <a:r>
                <a:rPr lang="en-US" dirty="0"/>
                <a:t>Small </a:t>
              </a:r>
            </a:p>
            <a:p>
              <a:pPr algn="ctr"/>
              <a:r>
                <a:rPr lang="en-US" dirty="0"/>
                <a:t>monomer</a:t>
              </a:r>
            </a:p>
          </p:txBody>
        </p:sp>
        <p:grpSp>
          <p:nvGrpSpPr>
            <p:cNvPr id="33" name="Group 32"/>
            <p:cNvGrpSpPr/>
            <p:nvPr/>
          </p:nvGrpSpPr>
          <p:grpSpPr>
            <a:xfrm>
              <a:off x="6614699" y="1145309"/>
              <a:ext cx="2196215" cy="1191787"/>
              <a:chOff x="5883275" y="1283451"/>
              <a:chExt cx="2196215" cy="1191787"/>
            </a:xfrm>
          </p:grpSpPr>
          <p:sp>
            <p:nvSpPr>
              <p:cNvPr id="22" name="Oval 21"/>
              <p:cNvSpPr/>
              <p:nvPr/>
            </p:nvSpPr>
            <p:spPr>
              <a:xfrm>
                <a:off x="5883275" y="2182630"/>
                <a:ext cx="295564" cy="292608"/>
              </a:xfrm>
              <a:prstGeom prst="ellipse">
                <a:avLst/>
              </a:prstGeom>
              <a:solidFill>
                <a:srgbClr val="0070C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6031057" y="1974865"/>
                <a:ext cx="295564" cy="292608"/>
              </a:xfrm>
              <a:prstGeom prst="ellipse">
                <a:avLst/>
              </a:prstGeom>
              <a:solidFill>
                <a:srgbClr val="0070C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6068000" y="1722876"/>
                <a:ext cx="295564" cy="292608"/>
              </a:xfrm>
              <a:prstGeom prst="ellipse">
                <a:avLst/>
              </a:prstGeom>
              <a:solidFill>
                <a:srgbClr val="0070C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6270912" y="1576572"/>
                <a:ext cx="295564" cy="292608"/>
              </a:xfrm>
              <a:prstGeom prst="ellipse">
                <a:avLst/>
              </a:prstGeom>
              <a:solidFill>
                <a:srgbClr val="0070C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6326621" y="1349581"/>
                <a:ext cx="295564" cy="292608"/>
              </a:xfrm>
              <a:prstGeom prst="ellipse">
                <a:avLst/>
              </a:prstGeom>
              <a:solidFill>
                <a:srgbClr val="0070C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6566476" y="1283451"/>
                <a:ext cx="295564" cy="292608"/>
              </a:xfrm>
              <a:prstGeom prst="ellipse">
                <a:avLst/>
              </a:prstGeom>
              <a:solidFill>
                <a:srgbClr val="0070C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6842988" y="1283451"/>
                <a:ext cx="295564" cy="292608"/>
              </a:xfrm>
              <a:prstGeom prst="ellipse">
                <a:avLst/>
              </a:prstGeom>
              <a:solidFill>
                <a:srgbClr val="0070C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7059464" y="1404044"/>
                <a:ext cx="295564" cy="292608"/>
              </a:xfrm>
              <a:prstGeom prst="ellipse">
                <a:avLst/>
              </a:prstGeom>
              <a:solidFill>
                <a:srgbClr val="0070C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7299319" y="1517665"/>
                <a:ext cx="295564" cy="292608"/>
              </a:xfrm>
              <a:prstGeom prst="ellipse">
                <a:avLst/>
              </a:prstGeom>
              <a:solidFill>
                <a:srgbClr val="0070C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7569477" y="1536299"/>
                <a:ext cx="295564" cy="292608"/>
              </a:xfrm>
              <a:prstGeom prst="ellipse">
                <a:avLst/>
              </a:prstGeom>
              <a:solidFill>
                <a:srgbClr val="0070C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7783926" y="1371361"/>
                <a:ext cx="295564" cy="292608"/>
              </a:xfrm>
              <a:prstGeom prst="ellipse">
                <a:avLst/>
              </a:prstGeom>
              <a:solidFill>
                <a:srgbClr val="0070C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35" name="Straight Arrow Connector 34"/>
            <p:cNvCxnSpPr/>
            <p:nvPr/>
          </p:nvCxnSpPr>
          <p:spPr>
            <a:xfrm>
              <a:off x="4804650" y="1715341"/>
              <a:ext cx="170698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4884373" y="1411032"/>
              <a:ext cx="1579920" cy="369332"/>
            </a:xfrm>
            <a:prstGeom prst="rect">
              <a:avLst/>
            </a:prstGeom>
            <a:noFill/>
          </p:spPr>
          <p:txBody>
            <a:bodyPr wrap="none" rtlCol="0">
              <a:spAutoFit/>
            </a:bodyPr>
            <a:lstStyle/>
            <a:p>
              <a:pPr algn="ctr"/>
              <a:r>
                <a:rPr lang="en-US" dirty="0"/>
                <a:t>Polymerization</a:t>
              </a:r>
            </a:p>
          </p:txBody>
        </p:sp>
        <p:sp>
          <p:nvSpPr>
            <p:cNvPr id="37" name="TextBox 36"/>
            <p:cNvSpPr txBox="1"/>
            <p:nvPr/>
          </p:nvSpPr>
          <p:spPr>
            <a:xfrm>
              <a:off x="7094988" y="2190792"/>
              <a:ext cx="1777989" cy="646331"/>
            </a:xfrm>
            <a:prstGeom prst="rect">
              <a:avLst/>
            </a:prstGeom>
            <a:noFill/>
          </p:spPr>
          <p:txBody>
            <a:bodyPr wrap="square" rtlCol="0">
              <a:spAutoFit/>
            </a:bodyPr>
            <a:lstStyle/>
            <a:p>
              <a:pPr algn="ctr"/>
              <a:r>
                <a:rPr lang="en-US" dirty="0"/>
                <a:t>Large polymer</a:t>
              </a:r>
            </a:p>
            <a:p>
              <a:pPr algn="ctr"/>
              <a:r>
                <a:rPr lang="en-US" dirty="0"/>
                <a:t>10,000+ g/</a:t>
              </a:r>
              <a:r>
                <a:rPr lang="en-US" dirty="0" err="1"/>
                <a:t>mol</a:t>
              </a:r>
              <a:endParaRPr lang="en-US" dirty="0"/>
            </a:p>
          </p:txBody>
        </p:sp>
      </p:grpSp>
      <p:sp>
        <p:nvSpPr>
          <p:cNvPr id="39" name="TextBox 38"/>
          <p:cNvSpPr txBox="1"/>
          <p:nvPr/>
        </p:nvSpPr>
        <p:spPr>
          <a:xfrm>
            <a:off x="4597557" y="3694359"/>
            <a:ext cx="4382667" cy="2031325"/>
          </a:xfrm>
          <a:prstGeom prst="rect">
            <a:avLst/>
          </a:prstGeom>
          <a:noFill/>
        </p:spPr>
        <p:txBody>
          <a:bodyPr wrap="square" rtlCol="0">
            <a:spAutoFit/>
          </a:bodyPr>
          <a:lstStyle/>
          <a:p>
            <a:r>
              <a:rPr lang="en-US" dirty="0"/>
              <a:t>Polymers are large, heavy molecules, meaning they:</a:t>
            </a:r>
          </a:p>
          <a:p>
            <a:pPr marL="285750" indent="-285750">
              <a:buFont typeface="Arial" panose="020B0604020202020204" pitchFamily="34" charset="0"/>
              <a:buChar char="•"/>
            </a:pPr>
            <a:r>
              <a:rPr lang="en-US" dirty="0"/>
              <a:t>Move slower than small molecules</a:t>
            </a:r>
          </a:p>
          <a:p>
            <a:pPr marL="285750" indent="-285750">
              <a:buFont typeface="Arial" panose="020B0604020202020204" pitchFamily="34" charset="0"/>
              <a:buChar char="•"/>
            </a:pPr>
            <a:r>
              <a:rPr lang="en-US" dirty="0"/>
              <a:t>Dissolve more slowly in solvents</a:t>
            </a:r>
          </a:p>
          <a:p>
            <a:pPr marL="285750" indent="-285750">
              <a:buFont typeface="Arial" panose="020B0604020202020204" pitchFamily="34" charset="0"/>
              <a:buChar char="•"/>
            </a:pPr>
            <a:r>
              <a:rPr lang="en-US" dirty="0"/>
              <a:t>Tend to be thicker liquids or harder solids</a:t>
            </a:r>
          </a:p>
          <a:p>
            <a:pPr marL="285750" indent="-285750">
              <a:buFont typeface="Arial" panose="020B0604020202020204" pitchFamily="34" charset="0"/>
              <a:buChar char="•"/>
            </a:pPr>
            <a:r>
              <a:rPr lang="en-US" dirty="0"/>
              <a:t>Possess “memory” of previous shapes</a:t>
            </a:r>
          </a:p>
        </p:txBody>
      </p:sp>
      <p:sp>
        <p:nvSpPr>
          <p:cNvPr id="40" name="Rectangle 39"/>
          <p:cNvSpPr/>
          <p:nvPr/>
        </p:nvSpPr>
        <p:spPr>
          <a:xfrm>
            <a:off x="212436" y="5689600"/>
            <a:ext cx="2013528" cy="738909"/>
          </a:xfrm>
          <a:prstGeom prst="rect">
            <a:avLst/>
          </a:prstGeom>
          <a:gradFill flip="none" rotWithShape="1">
            <a:gsLst>
              <a:gs pos="0">
                <a:schemeClr val="bg2">
                  <a:lumMod val="90000"/>
                  <a:shade val="30000"/>
                  <a:satMod val="115000"/>
                </a:schemeClr>
              </a:gs>
              <a:gs pos="50000">
                <a:schemeClr val="bg2">
                  <a:lumMod val="90000"/>
                  <a:shade val="67500"/>
                  <a:satMod val="115000"/>
                </a:schemeClr>
              </a:gs>
              <a:gs pos="100000">
                <a:schemeClr val="bg2">
                  <a:lumMod val="90000"/>
                  <a:shade val="100000"/>
                  <a:satMod val="115000"/>
                </a:schemeClr>
              </a:gs>
            </a:gsLst>
            <a:lin ang="16200000" scaled="1"/>
            <a:tileRect/>
          </a:gra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Polyethylene solid</a:t>
            </a:r>
          </a:p>
        </p:txBody>
      </p:sp>
      <p:sp>
        <p:nvSpPr>
          <p:cNvPr id="41" name="Rectangle 40"/>
          <p:cNvSpPr/>
          <p:nvPr/>
        </p:nvSpPr>
        <p:spPr>
          <a:xfrm>
            <a:off x="2375990" y="5689600"/>
            <a:ext cx="2013528" cy="738909"/>
          </a:xfrm>
          <a:prstGeom prst="rect">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lin ang="16200000" scaled="1"/>
            <a:tileRect/>
          </a:gra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Polystyrene solid</a:t>
            </a:r>
          </a:p>
        </p:txBody>
      </p:sp>
      <p:sp>
        <p:nvSpPr>
          <p:cNvPr id="42" name="TextBox 41"/>
          <p:cNvSpPr txBox="1"/>
          <p:nvPr/>
        </p:nvSpPr>
        <p:spPr>
          <a:xfrm>
            <a:off x="1026518" y="3359911"/>
            <a:ext cx="2864887" cy="369332"/>
          </a:xfrm>
          <a:prstGeom prst="rect">
            <a:avLst/>
          </a:prstGeom>
          <a:noFill/>
        </p:spPr>
        <p:txBody>
          <a:bodyPr wrap="none" rtlCol="0">
            <a:spAutoFit/>
          </a:bodyPr>
          <a:lstStyle/>
          <a:p>
            <a:pPr algn="ctr"/>
            <a:r>
              <a:rPr lang="en-US" u="sng" dirty="0"/>
              <a:t>Under ambient conditions:</a:t>
            </a:r>
          </a:p>
        </p:txBody>
      </p:sp>
      <p:cxnSp>
        <p:nvCxnSpPr>
          <p:cNvPr id="44" name="Straight Connector 43"/>
          <p:cNvCxnSpPr/>
          <p:nvPr/>
        </p:nvCxnSpPr>
        <p:spPr>
          <a:xfrm flipV="1">
            <a:off x="2299852" y="3833057"/>
            <a:ext cx="0" cy="2849452"/>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5" name="Oval 44"/>
          <p:cNvSpPr/>
          <p:nvPr/>
        </p:nvSpPr>
        <p:spPr>
          <a:xfrm>
            <a:off x="333086" y="4416814"/>
            <a:ext cx="91440" cy="91440"/>
          </a:xfrm>
          <a:prstGeom prst="ellipse">
            <a:avLst/>
          </a:prstGeom>
          <a:solidFill>
            <a:schemeClr val="bg2">
              <a:lumMod val="5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836006" y="4340182"/>
            <a:ext cx="91440" cy="91440"/>
          </a:xfrm>
          <a:prstGeom prst="ellipse">
            <a:avLst/>
          </a:prstGeom>
          <a:solidFill>
            <a:schemeClr val="bg2">
              <a:lumMod val="5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637886" y="4721614"/>
            <a:ext cx="91440" cy="91440"/>
          </a:xfrm>
          <a:prstGeom prst="ellipse">
            <a:avLst/>
          </a:prstGeom>
          <a:solidFill>
            <a:schemeClr val="bg2">
              <a:lumMod val="5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401263" y="5224534"/>
            <a:ext cx="91440" cy="91440"/>
          </a:xfrm>
          <a:prstGeom prst="ellipse">
            <a:avLst/>
          </a:prstGeom>
          <a:solidFill>
            <a:schemeClr val="bg2">
              <a:lumMod val="5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1325704" y="4663701"/>
            <a:ext cx="91440" cy="91440"/>
          </a:xfrm>
          <a:prstGeom prst="ellipse">
            <a:avLst/>
          </a:prstGeom>
          <a:solidFill>
            <a:schemeClr val="bg2">
              <a:lumMod val="5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927446" y="4969171"/>
            <a:ext cx="91440" cy="91440"/>
          </a:xfrm>
          <a:prstGeom prst="ellipse">
            <a:avLst/>
          </a:prstGeom>
          <a:solidFill>
            <a:schemeClr val="bg2">
              <a:lumMod val="5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1751212" y="4425804"/>
            <a:ext cx="91440" cy="91440"/>
          </a:xfrm>
          <a:prstGeom prst="ellipse">
            <a:avLst/>
          </a:prstGeom>
          <a:solidFill>
            <a:schemeClr val="bg2">
              <a:lumMod val="5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1842652" y="4947688"/>
            <a:ext cx="91440" cy="91440"/>
          </a:xfrm>
          <a:prstGeom prst="ellipse">
            <a:avLst/>
          </a:prstGeom>
          <a:solidFill>
            <a:schemeClr val="bg2">
              <a:lumMod val="5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1325704" y="5134247"/>
            <a:ext cx="91440" cy="91440"/>
          </a:xfrm>
          <a:prstGeom prst="ellipse">
            <a:avLst/>
          </a:prstGeom>
          <a:solidFill>
            <a:schemeClr val="bg2">
              <a:lumMod val="5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1959034" y="5411924"/>
            <a:ext cx="91440" cy="91440"/>
          </a:xfrm>
          <a:prstGeom prst="ellipse">
            <a:avLst/>
          </a:prstGeom>
          <a:solidFill>
            <a:schemeClr val="bg2">
              <a:lumMod val="5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504728" y="3820059"/>
            <a:ext cx="1356397" cy="369332"/>
          </a:xfrm>
          <a:prstGeom prst="rect">
            <a:avLst/>
          </a:prstGeom>
          <a:noFill/>
        </p:spPr>
        <p:txBody>
          <a:bodyPr wrap="none" rtlCol="0">
            <a:spAutoFit/>
          </a:bodyPr>
          <a:lstStyle/>
          <a:p>
            <a:pPr algn="ctr"/>
            <a:r>
              <a:rPr lang="en-US" dirty="0"/>
              <a:t>Ethylene gas</a:t>
            </a:r>
          </a:p>
        </p:txBody>
      </p:sp>
      <p:sp>
        <p:nvSpPr>
          <p:cNvPr id="56" name="Rectangle 55"/>
          <p:cNvSpPr/>
          <p:nvPr/>
        </p:nvSpPr>
        <p:spPr>
          <a:xfrm>
            <a:off x="2375221" y="4946183"/>
            <a:ext cx="2013528" cy="738909"/>
          </a:xfrm>
          <a:prstGeom prst="rect">
            <a:avLst/>
          </a:prstGeom>
          <a:solidFill>
            <a:schemeClr val="accent2">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Styrene liquid</a:t>
            </a:r>
          </a:p>
        </p:txBody>
      </p:sp>
      <p:sp>
        <p:nvSpPr>
          <p:cNvPr id="10" name="Slide Number Placeholder 9"/>
          <p:cNvSpPr>
            <a:spLocks noGrp="1"/>
          </p:cNvSpPr>
          <p:nvPr>
            <p:ph type="sldNum" sz="quarter" idx="4"/>
          </p:nvPr>
        </p:nvSpPr>
        <p:spPr/>
        <p:txBody>
          <a:bodyPr/>
          <a:lstStyle/>
          <a:p>
            <a:fld id="{01BB3E13-76A8-4021-94F8-390A6ECB5DC3}" type="slidenum">
              <a:rPr lang="en-US" smtClean="0"/>
              <a:t>6</a:t>
            </a:fld>
            <a:endParaRPr lang="en-US"/>
          </a:p>
        </p:txBody>
      </p:sp>
    </p:spTree>
    <p:extLst>
      <p:ext uri="{BB962C8B-B14F-4D97-AF65-F5344CB8AC3E}">
        <p14:creationId xmlns:p14="http://schemas.microsoft.com/office/powerpoint/2010/main" val="3942479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Molecular Weight</a:t>
            </a:r>
          </a:p>
        </p:txBody>
      </p:sp>
      <p:pic>
        <p:nvPicPr>
          <p:cNvPr id="4" name="Picture 3" descr="aspirin_2.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6693" y="1688060"/>
            <a:ext cx="1440974" cy="1440974"/>
          </a:xfrm>
          <a:prstGeom prst="rect">
            <a:avLst/>
          </a:prstGeom>
        </p:spPr>
      </p:pic>
      <p:pic>
        <p:nvPicPr>
          <p:cNvPr id="5" name="Picture 4"/>
          <p:cNvPicPr>
            <a:picLocks noChangeAspect="1"/>
          </p:cNvPicPr>
          <p:nvPr/>
        </p:nvPicPr>
        <p:blipFill>
          <a:blip r:embed="rId4"/>
          <a:stretch>
            <a:fillRect/>
          </a:stretch>
        </p:blipFill>
        <p:spPr>
          <a:xfrm>
            <a:off x="1890475" y="1771533"/>
            <a:ext cx="1008847" cy="1185973"/>
          </a:xfrm>
          <a:prstGeom prst="rect">
            <a:avLst/>
          </a:prstGeom>
        </p:spPr>
      </p:pic>
      <p:sp>
        <p:nvSpPr>
          <p:cNvPr id="6" name="TextBox 5"/>
          <p:cNvSpPr txBox="1"/>
          <p:nvPr/>
        </p:nvSpPr>
        <p:spPr>
          <a:xfrm>
            <a:off x="3091970" y="1878190"/>
            <a:ext cx="5874365" cy="923330"/>
          </a:xfrm>
          <a:prstGeom prst="rect">
            <a:avLst/>
          </a:prstGeom>
          <a:noFill/>
        </p:spPr>
        <p:txBody>
          <a:bodyPr wrap="none" rtlCol="0">
            <a:spAutoFit/>
          </a:bodyPr>
          <a:lstStyle/>
          <a:p>
            <a:pPr algn="ctr"/>
            <a:r>
              <a:rPr lang="en-US" dirty="0"/>
              <a:t>All molecules of aspirin (acetylsalicylic acid) have a</a:t>
            </a:r>
          </a:p>
          <a:p>
            <a:pPr algn="ctr"/>
            <a:r>
              <a:rPr lang="en-US" dirty="0"/>
              <a:t>molar mass of 180.157 g/mol.  This is true regardless of</a:t>
            </a:r>
          </a:p>
          <a:p>
            <a:pPr algn="ctr"/>
            <a:r>
              <a:rPr lang="en-US" dirty="0"/>
              <a:t>how or where you synthesized the aspirin.</a:t>
            </a:r>
          </a:p>
        </p:txBody>
      </p:sp>
      <p:pic>
        <p:nvPicPr>
          <p:cNvPr id="7" name="Picture 6" descr="styrofoam.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49823" y="4187995"/>
            <a:ext cx="1704951" cy="1277067"/>
          </a:xfrm>
          <a:prstGeom prst="rect">
            <a:avLst/>
          </a:prstGeom>
        </p:spPr>
      </p:pic>
      <p:pic>
        <p:nvPicPr>
          <p:cNvPr id="8" name="Picture 7"/>
          <p:cNvPicPr>
            <a:picLocks noChangeAspect="1"/>
          </p:cNvPicPr>
          <p:nvPr/>
        </p:nvPicPr>
        <p:blipFill>
          <a:blip r:embed="rId6"/>
          <a:stretch>
            <a:fillRect/>
          </a:stretch>
        </p:blipFill>
        <p:spPr>
          <a:xfrm>
            <a:off x="2211680" y="4347204"/>
            <a:ext cx="715415" cy="1020873"/>
          </a:xfrm>
          <a:prstGeom prst="rect">
            <a:avLst/>
          </a:prstGeom>
        </p:spPr>
      </p:pic>
      <p:sp>
        <p:nvSpPr>
          <p:cNvPr id="9" name="TextBox 8"/>
          <p:cNvSpPr txBox="1"/>
          <p:nvPr/>
        </p:nvSpPr>
        <p:spPr>
          <a:xfrm>
            <a:off x="3176480" y="4146036"/>
            <a:ext cx="5723371" cy="1754326"/>
          </a:xfrm>
          <a:prstGeom prst="rect">
            <a:avLst/>
          </a:prstGeom>
          <a:noFill/>
        </p:spPr>
        <p:txBody>
          <a:bodyPr wrap="square" rtlCol="0">
            <a:spAutoFit/>
          </a:bodyPr>
          <a:lstStyle/>
          <a:p>
            <a:pPr algn="ctr"/>
            <a:r>
              <a:rPr lang="en-US" dirty="0"/>
              <a:t>A sample of polystyrene is made up of molecules</a:t>
            </a:r>
          </a:p>
          <a:p>
            <a:pPr algn="ctr"/>
            <a:r>
              <a:rPr lang="en-US" dirty="0"/>
              <a:t>with a variety of molecular weights.</a:t>
            </a:r>
          </a:p>
          <a:p>
            <a:pPr algn="ctr"/>
            <a:endParaRPr lang="en-US" dirty="0"/>
          </a:p>
          <a:p>
            <a:pPr algn="ctr"/>
            <a:r>
              <a:rPr lang="en-US" b="1" dirty="0"/>
              <a:t>Key point:  </a:t>
            </a:r>
            <a:r>
              <a:rPr lang="en-US" i="1" dirty="0"/>
              <a:t>There is no universal “molecular weight” that applies to all molecules of polystyrene or other synthetic polymers.</a:t>
            </a:r>
          </a:p>
        </p:txBody>
      </p:sp>
      <p:sp>
        <p:nvSpPr>
          <p:cNvPr id="3" name="Slide Number Placeholder 2"/>
          <p:cNvSpPr>
            <a:spLocks noGrp="1"/>
          </p:cNvSpPr>
          <p:nvPr>
            <p:ph type="sldNum" sz="quarter" idx="4"/>
          </p:nvPr>
        </p:nvSpPr>
        <p:spPr/>
        <p:txBody>
          <a:bodyPr/>
          <a:lstStyle/>
          <a:p>
            <a:fld id="{2BDF76CE-9872-1249-86A6-D358783BCB50}" type="slidenum">
              <a:rPr lang="en-US" smtClean="0"/>
              <a:t>7</a:t>
            </a:fld>
            <a:endParaRPr lang="en-US"/>
          </a:p>
        </p:txBody>
      </p:sp>
    </p:spTree>
    <p:extLst>
      <p:ext uri="{BB962C8B-B14F-4D97-AF65-F5344CB8AC3E}">
        <p14:creationId xmlns:p14="http://schemas.microsoft.com/office/powerpoint/2010/main" val="172863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Molecular Weight and </a:t>
            </a:r>
            <a:r>
              <a:rPr lang="en-US" dirty="0" err="1"/>
              <a:t>Dispersity</a:t>
            </a:r>
            <a:endParaRPr lang="en-US" dirty="0"/>
          </a:p>
        </p:txBody>
      </p:sp>
      <p:sp>
        <p:nvSpPr>
          <p:cNvPr id="10" name="TextBox 9"/>
          <p:cNvSpPr txBox="1"/>
          <p:nvPr/>
        </p:nvSpPr>
        <p:spPr>
          <a:xfrm>
            <a:off x="2946101" y="1417638"/>
            <a:ext cx="5957428" cy="1754327"/>
          </a:xfrm>
          <a:prstGeom prst="rect">
            <a:avLst/>
          </a:prstGeom>
          <a:noFill/>
          <a:ln>
            <a:solidFill>
              <a:schemeClr val="tx2"/>
            </a:solidFill>
          </a:ln>
        </p:spPr>
        <p:txBody>
          <a:bodyPr wrap="square" rtlCol="0">
            <a:spAutoFit/>
          </a:bodyPr>
          <a:lstStyle/>
          <a:p>
            <a:pPr algn="ctr"/>
            <a:r>
              <a:rPr lang="en-US" i="1" dirty="0"/>
              <a:t>A sample of polymer chains will have a variety</a:t>
            </a:r>
          </a:p>
          <a:p>
            <a:pPr algn="ctr"/>
            <a:r>
              <a:rPr lang="en-US" i="1" dirty="0"/>
              <a:t>of molecular weights.  The molecular weight of the</a:t>
            </a:r>
          </a:p>
          <a:p>
            <a:pPr algn="ctr"/>
            <a:r>
              <a:rPr lang="en-US" i="1" dirty="0"/>
              <a:t>sample is expressed as an “average” molecular weight.</a:t>
            </a:r>
          </a:p>
          <a:p>
            <a:pPr algn="ctr"/>
            <a:endParaRPr lang="en-US" i="1" dirty="0"/>
          </a:p>
          <a:p>
            <a:pPr algn="ctr"/>
            <a:r>
              <a:rPr lang="en-US" i="1" dirty="0"/>
              <a:t>The </a:t>
            </a:r>
            <a:r>
              <a:rPr lang="en-US" i="1" u="sng" dirty="0" err="1"/>
              <a:t>Dispersity</a:t>
            </a:r>
            <a:r>
              <a:rPr lang="en-US" i="1" dirty="0"/>
              <a:t> of a polymer sample is a measure of the </a:t>
            </a:r>
          </a:p>
          <a:p>
            <a:pPr algn="ctr"/>
            <a:r>
              <a:rPr lang="en-US" i="1" dirty="0"/>
              <a:t>extent of this variety.</a:t>
            </a:r>
          </a:p>
        </p:txBody>
      </p:sp>
      <p:sp>
        <p:nvSpPr>
          <p:cNvPr id="11" name="TextBox 10"/>
          <p:cNvSpPr txBox="1"/>
          <p:nvPr/>
        </p:nvSpPr>
        <p:spPr>
          <a:xfrm>
            <a:off x="2821406" y="3329173"/>
            <a:ext cx="6345362" cy="1754327"/>
          </a:xfrm>
          <a:prstGeom prst="rect">
            <a:avLst/>
          </a:prstGeom>
          <a:noFill/>
        </p:spPr>
        <p:txBody>
          <a:bodyPr wrap="square" rtlCol="0">
            <a:spAutoFit/>
          </a:bodyPr>
          <a:lstStyle/>
          <a:p>
            <a:r>
              <a:rPr lang="en-US" u="sng" dirty="0"/>
              <a:t>2 main ways to express the average molecular weight (MW):</a:t>
            </a:r>
          </a:p>
          <a:p>
            <a:endParaRPr lang="en-US" dirty="0"/>
          </a:p>
          <a:p>
            <a:r>
              <a:rPr lang="en-US" dirty="0"/>
              <a:t>Number average MW (</a:t>
            </a:r>
            <a:r>
              <a:rPr lang="en-US" dirty="0" err="1"/>
              <a:t>M</a:t>
            </a:r>
            <a:r>
              <a:rPr lang="en-US" baseline="-25000" dirty="0" err="1"/>
              <a:t>n</a:t>
            </a:r>
            <a:r>
              <a:rPr lang="en-US" dirty="0"/>
              <a:t>) =</a:t>
            </a:r>
          </a:p>
          <a:p>
            <a:endParaRPr lang="en-US" dirty="0"/>
          </a:p>
          <a:p>
            <a:endParaRPr lang="en-US" dirty="0"/>
          </a:p>
          <a:p>
            <a:r>
              <a:rPr lang="en-US" dirty="0"/>
              <a:t>Weight average MW (M</a:t>
            </a:r>
            <a:r>
              <a:rPr lang="en-US" baseline="-25000" dirty="0"/>
              <a:t>w</a:t>
            </a:r>
            <a:r>
              <a:rPr lang="en-US" dirty="0"/>
              <a:t>) =</a:t>
            </a:r>
          </a:p>
        </p:txBody>
      </p:sp>
      <p:pic>
        <p:nvPicPr>
          <p:cNvPr id="14" name="Picture 13"/>
          <p:cNvPicPr>
            <a:picLocks noChangeAspect="1"/>
          </p:cNvPicPr>
          <p:nvPr/>
        </p:nvPicPr>
        <p:blipFill>
          <a:blip r:embed="rId3"/>
          <a:stretch>
            <a:fillRect/>
          </a:stretch>
        </p:blipFill>
        <p:spPr>
          <a:xfrm>
            <a:off x="5912886" y="4610886"/>
            <a:ext cx="629700" cy="573309"/>
          </a:xfrm>
          <a:prstGeom prst="rect">
            <a:avLst/>
          </a:prstGeom>
        </p:spPr>
      </p:pic>
      <p:pic>
        <p:nvPicPr>
          <p:cNvPr id="15" name="Picture 14"/>
          <p:cNvPicPr>
            <a:picLocks noChangeAspect="1"/>
          </p:cNvPicPr>
          <p:nvPr/>
        </p:nvPicPr>
        <p:blipFill>
          <a:blip r:embed="rId4"/>
          <a:stretch>
            <a:fillRect/>
          </a:stretch>
        </p:blipFill>
        <p:spPr>
          <a:xfrm>
            <a:off x="5912886" y="3837866"/>
            <a:ext cx="651289" cy="573523"/>
          </a:xfrm>
          <a:prstGeom prst="rect">
            <a:avLst/>
          </a:prstGeom>
        </p:spPr>
      </p:pic>
      <p:sp>
        <p:nvSpPr>
          <p:cNvPr id="16" name="TextBox 15"/>
          <p:cNvSpPr txBox="1"/>
          <p:nvPr/>
        </p:nvSpPr>
        <p:spPr>
          <a:xfrm>
            <a:off x="6588204" y="4319055"/>
            <a:ext cx="2098595" cy="461665"/>
          </a:xfrm>
          <a:prstGeom prst="rect">
            <a:avLst/>
          </a:prstGeom>
          <a:noFill/>
          <a:ln>
            <a:solidFill>
              <a:schemeClr val="accent1"/>
            </a:solidFill>
          </a:ln>
        </p:spPr>
        <p:txBody>
          <a:bodyPr wrap="square" rtlCol="0">
            <a:spAutoFit/>
          </a:bodyPr>
          <a:lstStyle/>
          <a:p>
            <a:pPr algn="ctr"/>
            <a:r>
              <a:rPr lang="en-US" sz="1200" dirty="0" err="1"/>
              <a:t>N</a:t>
            </a:r>
            <a:r>
              <a:rPr lang="en-US" sz="1200" baseline="-25000" dirty="0" err="1"/>
              <a:t>x</a:t>
            </a:r>
            <a:r>
              <a:rPr lang="en-US" sz="1200" dirty="0"/>
              <a:t> = # of molecules having </a:t>
            </a:r>
          </a:p>
          <a:p>
            <a:pPr algn="ctr"/>
            <a:r>
              <a:rPr lang="en-US" sz="1200" dirty="0"/>
              <a:t>a mass of </a:t>
            </a:r>
            <a:r>
              <a:rPr lang="en-US" sz="1200" dirty="0" err="1"/>
              <a:t>M</a:t>
            </a:r>
            <a:r>
              <a:rPr lang="en-US" sz="1200" baseline="-25000" dirty="0" err="1"/>
              <a:t>x</a:t>
            </a:r>
            <a:endParaRPr lang="en-US" sz="1200" baseline="-25000" dirty="0"/>
          </a:p>
        </p:txBody>
      </p:sp>
      <p:sp>
        <p:nvSpPr>
          <p:cNvPr id="17" name="TextBox 16"/>
          <p:cNvSpPr txBox="1"/>
          <p:nvPr/>
        </p:nvSpPr>
        <p:spPr>
          <a:xfrm>
            <a:off x="343977" y="5369837"/>
            <a:ext cx="8456046" cy="1138773"/>
          </a:xfrm>
          <a:prstGeom prst="rect">
            <a:avLst/>
          </a:prstGeom>
          <a:noFill/>
        </p:spPr>
        <p:txBody>
          <a:bodyPr wrap="square" rtlCol="0">
            <a:spAutoFit/>
          </a:bodyPr>
          <a:lstStyle/>
          <a:p>
            <a:pPr algn="ctr"/>
            <a:r>
              <a:rPr lang="en-US" sz="1700" dirty="0"/>
              <a:t>So, the sample of polymer chains above would have an </a:t>
            </a:r>
            <a:r>
              <a:rPr lang="en-US" sz="1700" dirty="0" err="1"/>
              <a:t>M</a:t>
            </a:r>
            <a:r>
              <a:rPr lang="en-US" sz="1700" baseline="-25000" dirty="0" err="1"/>
              <a:t>n</a:t>
            </a:r>
            <a:r>
              <a:rPr lang="en-US" sz="1700" dirty="0"/>
              <a:t> of 880 g/</a:t>
            </a:r>
            <a:r>
              <a:rPr lang="en-US" sz="1700" dirty="0" err="1"/>
              <a:t>mol</a:t>
            </a:r>
            <a:r>
              <a:rPr lang="en-US" sz="1700" dirty="0"/>
              <a:t> and an M</a:t>
            </a:r>
            <a:r>
              <a:rPr lang="en-US" sz="1700" baseline="-25000" dirty="0"/>
              <a:t>w</a:t>
            </a:r>
            <a:r>
              <a:rPr lang="en-US" sz="1700" dirty="0"/>
              <a:t> of 941 g/</a:t>
            </a:r>
            <a:r>
              <a:rPr lang="en-US" sz="1700" dirty="0" err="1"/>
              <a:t>mol</a:t>
            </a:r>
            <a:r>
              <a:rPr lang="en-US" sz="1700" dirty="0"/>
              <a:t> .</a:t>
            </a:r>
          </a:p>
          <a:p>
            <a:pPr algn="ctr"/>
            <a:endParaRPr lang="en-US" sz="1700" dirty="0"/>
          </a:p>
          <a:p>
            <a:pPr algn="ctr"/>
            <a:r>
              <a:rPr lang="en-US" sz="1700" dirty="0"/>
              <a:t>The ratio of these two describes the </a:t>
            </a:r>
            <a:r>
              <a:rPr lang="en-US" sz="1700" dirty="0" err="1"/>
              <a:t>dispersity</a:t>
            </a:r>
            <a:r>
              <a:rPr lang="en-US" sz="1700" dirty="0"/>
              <a:t> of the sample:  1.07 (M</a:t>
            </a:r>
            <a:r>
              <a:rPr lang="en-US" sz="1700" baseline="-25000" dirty="0"/>
              <a:t>w</a:t>
            </a:r>
            <a:r>
              <a:rPr lang="en-US" sz="1700" dirty="0"/>
              <a:t> / </a:t>
            </a:r>
            <a:r>
              <a:rPr lang="en-US" sz="1700" dirty="0" err="1"/>
              <a:t>M</a:t>
            </a:r>
            <a:r>
              <a:rPr lang="en-US" sz="1700" baseline="-25000" dirty="0" err="1"/>
              <a:t>n</a:t>
            </a:r>
            <a:r>
              <a:rPr lang="en-US" sz="1700" dirty="0"/>
              <a:t>)</a:t>
            </a:r>
          </a:p>
        </p:txBody>
      </p:sp>
      <p:pic>
        <p:nvPicPr>
          <p:cNvPr id="18" name="Picture 17"/>
          <p:cNvPicPr>
            <a:picLocks noChangeAspect="1"/>
          </p:cNvPicPr>
          <p:nvPr/>
        </p:nvPicPr>
        <p:blipFill>
          <a:blip r:embed="rId5"/>
          <a:stretch>
            <a:fillRect/>
          </a:stretch>
        </p:blipFill>
        <p:spPr>
          <a:xfrm>
            <a:off x="175336" y="1320908"/>
            <a:ext cx="2545033" cy="3096188"/>
          </a:xfrm>
          <a:prstGeom prst="rect">
            <a:avLst/>
          </a:prstGeom>
        </p:spPr>
      </p:pic>
      <p:sp>
        <p:nvSpPr>
          <p:cNvPr id="3" name="Slide Number Placeholder 2"/>
          <p:cNvSpPr>
            <a:spLocks noGrp="1"/>
          </p:cNvSpPr>
          <p:nvPr>
            <p:ph type="sldNum" sz="quarter" idx="4"/>
          </p:nvPr>
        </p:nvSpPr>
        <p:spPr/>
        <p:txBody>
          <a:bodyPr/>
          <a:lstStyle/>
          <a:p>
            <a:fld id="{2BDF76CE-9872-1249-86A6-D358783BCB50}" type="slidenum">
              <a:rPr lang="en-US" smtClean="0"/>
              <a:t>8</a:t>
            </a:fld>
            <a:endParaRPr lang="en-US"/>
          </a:p>
        </p:txBody>
      </p:sp>
    </p:spTree>
    <p:extLst>
      <p:ext uri="{BB962C8B-B14F-4D97-AF65-F5344CB8AC3E}">
        <p14:creationId xmlns:p14="http://schemas.microsoft.com/office/powerpoint/2010/main" val="1335897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613929"/>
          </a:xfrm>
        </p:spPr>
        <p:txBody>
          <a:bodyPr/>
          <a:lstStyle/>
          <a:p>
            <a:pPr algn="ctr"/>
            <a:r>
              <a:rPr lang="en-US" dirty="0"/>
              <a:t>The Glass Transition (</a:t>
            </a:r>
            <a:r>
              <a:rPr lang="en-US" dirty="0" err="1"/>
              <a:t>T</a:t>
            </a:r>
            <a:r>
              <a:rPr lang="en-US" baseline="-25000" dirty="0" err="1"/>
              <a:t>g</a:t>
            </a:r>
            <a:r>
              <a:rPr lang="en-US" dirty="0"/>
              <a:t>)</a:t>
            </a:r>
          </a:p>
        </p:txBody>
      </p:sp>
      <p:grpSp>
        <p:nvGrpSpPr>
          <p:cNvPr id="3" name="Group 2"/>
          <p:cNvGrpSpPr/>
          <p:nvPr/>
        </p:nvGrpSpPr>
        <p:grpSpPr>
          <a:xfrm>
            <a:off x="120073" y="1098634"/>
            <a:ext cx="3687652" cy="1726453"/>
            <a:chOff x="323273" y="1085399"/>
            <a:chExt cx="3460556" cy="2101146"/>
          </a:xfrm>
        </p:grpSpPr>
        <p:sp>
          <p:nvSpPr>
            <p:cNvPr id="4" name="Rounded Rectangle 3"/>
            <p:cNvSpPr/>
            <p:nvPr/>
          </p:nvSpPr>
          <p:spPr>
            <a:xfrm>
              <a:off x="323273" y="1145309"/>
              <a:ext cx="3445163" cy="204123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598342" y="1085399"/>
              <a:ext cx="3185487" cy="369332"/>
            </a:xfrm>
            <a:prstGeom prst="rect">
              <a:avLst/>
            </a:prstGeom>
            <a:noFill/>
          </p:spPr>
          <p:txBody>
            <a:bodyPr wrap="none" rtlCol="0">
              <a:spAutoFit/>
            </a:bodyPr>
            <a:lstStyle/>
            <a:p>
              <a:r>
                <a:rPr lang="en-US" u="sng" dirty="0">
                  <a:solidFill>
                    <a:schemeClr val="tx2"/>
                  </a:solidFill>
                </a:rPr>
                <a:t>Small Molecule Behavior Box</a:t>
              </a:r>
            </a:p>
          </p:txBody>
        </p:sp>
      </p:grpSp>
      <p:sp>
        <p:nvSpPr>
          <p:cNvPr id="6" name="TextBox 5"/>
          <p:cNvSpPr txBox="1"/>
          <p:nvPr/>
        </p:nvSpPr>
        <p:spPr>
          <a:xfrm>
            <a:off x="318653" y="1486932"/>
            <a:ext cx="3048000" cy="1200329"/>
          </a:xfrm>
          <a:prstGeom prst="rect">
            <a:avLst/>
          </a:prstGeom>
          <a:noFill/>
        </p:spPr>
        <p:txBody>
          <a:bodyPr wrap="square" rtlCol="0">
            <a:spAutoFit/>
          </a:bodyPr>
          <a:lstStyle/>
          <a:p>
            <a:pPr algn="ctr"/>
            <a:r>
              <a:rPr lang="en-US" dirty="0"/>
              <a:t>Ordered crystalline solid melts and freezes</a:t>
            </a:r>
          </a:p>
          <a:p>
            <a:pPr algn="ctr"/>
            <a:endParaRPr lang="en-US" dirty="0"/>
          </a:p>
          <a:p>
            <a:pPr algn="ctr"/>
            <a:r>
              <a:rPr lang="en-US" dirty="0"/>
              <a:t>H</a:t>
            </a:r>
            <a:r>
              <a:rPr lang="en-US" baseline="-25000" dirty="0"/>
              <a:t>2</a:t>
            </a:r>
            <a:r>
              <a:rPr lang="en-US" dirty="0"/>
              <a:t>O </a:t>
            </a:r>
            <a:r>
              <a:rPr lang="en-US" i="1" dirty="0"/>
              <a:t>(s)</a:t>
            </a:r>
            <a:r>
              <a:rPr lang="en-US" dirty="0"/>
              <a:t> ↔ H</a:t>
            </a:r>
            <a:r>
              <a:rPr lang="en-US" baseline="-25000" dirty="0"/>
              <a:t>2</a:t>
            </a:r>
            <a:r>
              <a:rPr lang="en-US" dirty="0"/>
              <a:t>O </a:t>
            </a:r>
            <a:r>
              <a:rPr lang="en-US" i="1" dirty="0"/>
              <a:t>(l)</a:t>
            </a:r>
            <a:r>
              <a:rPr lang="en-US" dirty="0"/>
              <a:t> </a:t>
            </a:r>
          </a:p>
        </p:txBody>
      </p:sp>
      <p:sp>
        <p:nvSpPr>
          <p:cNvPr id="7" name="TextBox 6"/>
          <p:cNvSpPr txBox="1"/>
          <p:nvPr/>
        </p:nvSpPr>
        <p:spPr>
          <a:xfrm>
            <a:off x="4027054" y="1117600"/>
            <a:ext cx="4851889" cy="2246769"/>
          </a:xfrm>
          <a:prstGeom prst="rect">
            <a:avLst/>
          </a:prstGeom>
          <a:noFill/>
        </p:spPr>
        <p:txBody>
          <a:bodyPr wrap="square" rtlCol="0">
            <a:spAutoFit/>
          </a:bodyPr>
          <a:lstStyle/>
          <a:p>
            <a:pPr algn="ctr"/>
            <a:r>
              <a:rPr lang="en-US" sz="2000" dirty="0" err="1"/>
              <a:t>T</a:t>
            </a:r>
            <a:r>
              <a:rPr lang="en-US" sz="2000" baseline="-25000" dirty="0" err="1"/>
              <a:t>g</a:t>
            </a:r>
            <a:r>
              <a:rPr lang="en-US" sz="2000" dirty="0"/>
              <a:t> applies to the </a:t>
            </a:r>
            <a:r>
              <a:rPr lang="en-US" sz="2000" i="1" dirty="0"/>
              <a:t>amorphous portion</a:t>
            </a:r>
            <a:r>
              <a:rPr lang="en-US" sz="2000" dirty="0"/>
              <a:t> of the solid polymer.</a:t>
            </a:r>
          </a:p>
          <a:p>
            <a:endParaRPr lang="en-US" sz="2000" dirty="0"/>
          </a:p>
          <a:p>
            <a:pPr algn="ctr"/>
            <a:r>
              <a:rPr lang="en-US" sz="2000" dirty="0"/>
              <a:t>Polymer </a:t>
            </a:r>
            <a:r>
              <a:rPr lang="en-US" sz="2000" i="1" dirty="0"/>
              <a:t>(s, glass)</a:t>
            </a:r>
            <a:r>
              <a:rPr lang="en-US" sz="2000" dirty="0"/>
              <a:t> ↔ Polymer </a:t>
            </a:r>
            <a:r>
              <a:rPr lang="en-US" sz="2000" i="1" dirty="0"/>
              <a:t>(s, rubber)</a:t>
            </a:r>
            <a:endParaRPr lang="en-US" sz="2000" dirty="0"/>
          </a:p>
          <a:p>
            <a:endParaRPr lang="en-US" sz="2000" dirty="0"/>
          </a:p>
          <a:p>
            <a:pPr algn="ctr"/>
            <a:r>
              <a:rPr lang="en-US" sz="2000" dirty="0"/>
              <a:t>Each polymer has its own </a:t>
            </a:r>
            <a:r>
              <a:rPr lang="en-US" sz="2000" dirty="0" err="1"/>
              <a:t>T</a:t>
            </a:r>
            <a:r>
              <a:rPr lang="en-US" sz="2000" baseline="-25000" dirty="0" err="1"/>
              <a:t>g</a:t>
            </a:r>
            <a:r>
              <a:rPr lang="en-US" sz="2000" dirty="0"/>
              <a:t>, just like each small molecule has its own T</a:t>
            </a:r>
            <a:r>
              <a:rPr lang="en-US" sz="2000" baseline="-25000" dirty="0"/>
              <a:t>m</a:t>
            </a:r>
            <a:r>
              <a:rPr lang="en-US" sz="2000" dirty="0"/>
              <a:t>.</a:t>
            </a:r>
          </a:p>
        </p:txBody>
      </p:sp>
      <p:sp>
        <p:nvSpPr>
          <p:cNvPr id="8" name="Down Arrow 7"/>
          <p:cNvSpPr/>
          <p:nvPr/>
        </p:nvSpPr>
        <p:spPr>
          <a:xfrm flipV="1">
            <a:off x="817935" y="3459928"/>
            <a:ext cx="360218" cy="3001818"/>
          </a:xfrm>
          <a:prstGeom prst="downArrow">
            <a:avLst/>
          </a:prstGeom>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16200000" scaled="1"/>
            <a:tileRect/>
          </a:gra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rot="16200000">
            <a:off x="-65642" y="4770642"/>
            <a:ext cx="1388585" cy="369332"/>
          </a:xfrm>
          <a:prstGeom prst="rect">
            <a:avLst/>
          </a:prstGeom>
          <a:noFill/>
        </p:spPr>
        <p:txBody>
          <a:bodyPr wrap="none" rtlCol="0">
            <a:spAutoFit/>
          </a:bodyPr>
          <a:lstStyle/>
          <a:p>
            <a:r>
              <a:rPr lang="en-US" dirty="0"/>
              <a:t>Temperature</a:t>
            </a:r>
          </a:p>
        </p:txBody>
      </p:sp>
      <p:cxnSp>
        <p:nvCxnSpPr>
          <p:cNvPr id="11" name="Straight Connector 10"/>
          <p:cNvCxnSpPr/>
          <p:nvPr/>
        </p:nvCxnSpPr>
        <p:spPr>
          <a:xfrm flipV="1">
            <a:off x="1163782" y="4955308"/>
            <a:ext cx="3048000"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340675" y="4756994"/>
            <a:ext cx="352019" cy="369332"/>
          </a:xfrm>
          <a:prstGeom prst="rect">
            <a:avLst/>
          </a:prstGeom>
          <a:noFill/>
        </p:spPr>
        <p:txBody>
          <a:bodyPr wrap="none" rtlCol="0">
            <a:spAutoFit/>
          </a:bodyPr>
          <a:lstStyle/>
          <a:p>
            <a:r>
              <a:rPr lang="en-US" dirty="0" err="1"/>
              <a:t>T</a:t>
            </a:r>
            <a:r>
              <a:rPr lang="en-US" baseline="-25000" dirty="0" err="1"/>
              <a:t>g</a:t>
            </a:r>
            <a:endParaRPr lang="en-US" dirty="0"/>
          </a:p>
        </p:txBody>
      </p:sp>
      <p:sp>
        <p:nvSpPr>
          <p:cNvPr id="13" name="TextBox 12"/>
          <p:cNvSpPr txBox="1"/>
          <p:nvPr/>
        </p:nvSpPr>
        <p:spPr>
          <a:xfrm>
            <a:off x="1448432" y="3922196"/>
            <a:ext cx="2789382" cy="646331"/>
          </a:xfrm>
          <a:prstGeom prst="rect">
            <a:avLst/>
          </a:prstGeom>
          <a:noFill/>
        </p:spPr>
        <p:txBody>
          <a:bodyPr wrap="square" rtlCol="0">
            <a:spAutoFit/>
          </a:bodyPr>
          <a:lstStyle/>
          <a:p>
            <a:pPr algn="ctr"/>
            <a:r>
              <a:rPr lang="en-US" u="sng" dirty="0"/>
              <a:t>Above </a:t>
            </a:r>
            <a:r>
              <a:rPr lang="en-US" u="sng" dirty="0" err="1"/>
              <a:t>T</a:t>
            </a:r>
            <a:r>
              <a:rPr lang="en-US" u="sng" baseline="-25000" dirty="0" err="1"/>
              <a:t>g</a:t>
            </a:r>
            <a:r>
              <a:rPr lang="en-US" dirty="0"/>
              <a:t>: Polymer is soft and rubbery</a:t>
            </a:r>
          </a:p>
        </p:txBody>
      </p:sp>
      <p:sp>
        <p:nvSpPr>
          <p:cNvPr id="14" name="TextBox 13"/>
          <p:cNvSpPr txBox="1"/>
          <p:nvPr/>
        </p:nvSpPr>
        <p:spPr>
          <a:xfrm>
            <a:off x="1448432" y="5417701"/>
            <a:ext cx="2958502" cy="646331"/>
          </a:xfrm>
          <a:prstGeom prst="rect">
            <a:avLst/>
          </a:prstGeom>
          <a:noFill/>
        </p:spPr>
        <p:txBody>
          <a:bodyPr wrap="none" rtlCol="0">
            <a:spAutoFit/>
          </a:bodyPr>
          <a:lstStyle/>
          <a:p>
            <a:pPr algn="ctr"/>
            <a:r>
              <a:rPr lang="en-US" u="sng" dirty="0"/>
              <a:t>Below </a:t>
            </a:r>
            <a:r>
              <a:rPr lang="en-US" u="sng" dirty="0" err="1"/>
              <a:t>T</a:t>
            </a:r>
            <a:r>
              <a:rPr lang="en-US" u="sng" baseline="-25000" dirty="0" err="1"/>
              <a:t>g</a:t>
            </a:r>
            <a:r>
              <a:rPr lang="en-US" dirty="0"/>
              <a:t>: Polymer is hard, </a:t>
            </a:r>
          </a:p>
          <a:p>
            <a:pPr algn="ctr"/>
            <a:r>
              <a:rPr lang="en-US" dirty="0"/>
              <a:t>brittle, and glassy</a:t>
            </a:r>
          </a:p>
        </p:txBody>
      </p:sp>
      <p:graphicFrame>
        <p:nvGraphicFramePr>
          <p:cNvPr id="10" name="Table 9"/>
          <p:cNvGraphicFramePr>
            <a:graphicFrameLocks noGrp="1"/>
          </p:cNvGraphicFramePr>
          <p:nvPr/>
        </p:nvGraphicFramePr>
        <p:xfrm>
          <a:off x="5080001" y="3657368"/>
          <a:ext cx="3057237" cy="2595880"/>
        </p:xfrm>
        <a:graphic>
          <a:graphicData uri="http://schemas.openxmlformats.org/drawingml/2006/table">
            <a:tbl>
              <a:tblPr firstRow="1" bandRow="1">
                <a:tableStyleId>{5C22544A-7EE6-4342-B048-85BDC9FD1C3A}</a:tableStyleId>
              </a:tblPr>
              <a:tblGrid>
                <a:gridCol w="2022764">
                  <a:extLst>
                    <a:ext uri="{9D8B030D-6E8A-4147-A177-3AD203B41FA5}">
                      <a16:colId xmlns:a16="http://schemas.microsoft.com/office/drawing/2014/main" val="1165366882"/>
                    </a:ext>
                  </a:extLst>
                </a:gridCol>
                <a:gridCol w="1034473">
                  <a:extLst>
                    <a:ext uri="{9D8B030D-6E8A-4147-A177-3AD203B41FA5}">
                      <a16:colId xmlns:a16="http://schemas.microsoft.com/office/drawing/2014/main" val="1058853495"/>
                    </a:ext>
                  </a:extLst>
                </a:gridCol>
              </a:tblGrid>
              <a:tr h="370840">
                <a:tc>
                  <a:txBody>
                    <a:bodyPr/>
                    <a:lstStyle/>
                    <a:p>
                      <a:pPr algn="ctr"/>
                      <a:r>
                        <a:rPr lang="en-US" dirty="0"/>
                        <a:t>Polymer</a:t>
                      </a:r>
                    </a:p>
                  </a:txBody>
                  <a:tcPr/>
                </a:tc>
                <a:tc>
                  <a:txBody>
                    <a:bodyPr/>
                    <a:lstStyle/>
                    <a:p>
                      <a:pPr algn="ctr"/>
                      <a:r>
                        <a:rPr lang="en-US" dirty="0" err="1"/>
                        <a:t>T</a:t>
                      </a:r>
                      <a:r>
                        <a:rPr lang="en-US" baseline="-25000" dirty="0" err="1"/>
                        <a:t>g</a:t>
                      </a:r>
                      <a:r>
                        <a:rPr lang="en-US" baseline="0" dirty="0"/>
                        <a:t> (°C)</a:t>
                      </a:r>
                      <a:endParaRPr lang="en-US" dirty="0"/>
                    </a:p>
                  </a:txBody>
                  <a:tcPr/>
                </a:tc>
                <a:extLst>
                  <a:ext uri="{0D108BD9-81ED-4DB2-BD59-A6C34878D82A}">
                    <a16:rowId xmlns:a16="http://schemas.microsoft.com/office/drawing/2014/main" val="402967062"/>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Rayon™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157</a:t>
                      </a:r>
                    </a:p>
                  </a:txBody>
                  <a:tcPr/>
                </a:tc>
                <a:extLst>
                  <a:ext uri="{0D108BD9-81ED-4DB2-BD59-A6C34878D82A}">
                    <a16:rowId xmlns:a16="http://schemas.microsoft.com/office/drawing/2014/main" val="373930610"/>
                  </a:ext>
                </a:extLst>
              </a:tr>
              <a:tr h="370840">
                <a:tc>
                  <a:txBody>
                    <a:bodyPr/>
                    <a:lstStyle/>
                    <a:p>
                      <a:pPr algn="ctr"/>
                      <a:r>
                        <a:rPr lang="en-US" dirty="0"/>
                        <a:t>Polystyrene</a:t>
                      </a:r>
                    </a:p>
                  </a:txBody>
                  <a:tcPr/>
                </a:tc>
                <a:tc>
                  <a:txBody>
                    <a:bodyPr/>
                    <a:lstStyle/>
                    <a:p>
                      <a:pPr algn="ctr"/>
                      <a:r>
                        <a:rPr lang="en-US" dirty="0"/>
                        <a:t>100</a:t>
                      </a:r>
                    </a:p>
                  </a:txBody>
                  <a:tcPr/>
                </a:tc>
                <a:extLst>
                  <a:ext uri="{0D108BD9-81ED-4DB2-BD59-A6C34878D82A}">
                    <a16:rowId xmlns:a16="http://schemas.microsoft.com/office/drawing/2014/main" val="1037111216"/>
                  </a:ext>
                </a:extLst>
              </a:tr>
              <a:tr h="370840">
                <a:tc>
                  <a:txBody>
                    <a:bodyPr/>
                    <a:lstStyle/>
                    <a:p>
                      <a:pPr algn="ctr"/>
                      <a:r>
                        <a:rPr lang="en-US" dirty="0"/>
                        <a:t>PET</a:t>
                      </a:r>
                      <a:r>
                        <a:rPr lang="en-US" baseline="0" dirty="0"/>
                        <a:t> soda bottle</a:t>
                      </a:r>
                      <a:endParaRPr lang="en-US" dirty="0"/>
                    </a:p>
                  </a:txBody>
                  <a:tcPr/>
                </a:tc>
                <a:tc>
                  <a:txBody>
                    <a:bodyPr/>
                    <a:lstStyle/>
                    <a:p>
                      <a:pPr algn="ctr"/>
                      <a:r>
                        <a:rPr lang="en-US" dirty="0"/>
                        <a:t>69</a:t>
                      </a:r>
                    </a:p>
                  </a:txBody>
                  <a:tcPr/>
                </a:tc>
                <a:extLst>
                  <a:ext uri="{0D108BD9-81ED-4DB2-BD59-A6C34878D82A}">
                    <a16:rowId xmlns:a16="http://schemas.microsoft.com/office/drawing/2014/main" val="3005987173"/>
                  </a:ext>
                </a:extLst>
              </a:tr>
              <a:tr h="370840">
                <a:tc>
                  <a:txBody>
                    <a:bodyPr/>
                    <a:lstStyle/>
                    <a:p>
                      <a:pPr algn="ctr"/>
                      <a:r>
                        <a:rPr lang="en-US" dirty="0"/>
                        <a:t>Teflon™</a:t>
                      </a:r>
                    </a:p>
                  </a:txBody>
                  <a:tcPr/>
                </a:tc>
                <a:tc>
                  <a:txBody>
                    <a:bodyPr/>
                    <a:lstStyle/>
                    <a:p>
                      <a:pPr algn="ctr"/>
                      <a:r>
                        <a:rPr lang="en-US" dirty="0"/>
                        <a:t>-113</a:t>
                      </a:r>
                    </a:p>
                  </a:txBody>
                  <a:tcPr/>
                </a:tc>
                <a:extLst>
                  <a:ext uri="{0D108BD9-81ED-4DB2-BD59-A6C34878D82A}">
                    <a16:rowId xmlns:a16="http://schemas.microsoft.com/office/drawing/2014/main" val="2816707795"/>
                  </a:ext>
                </a:extLst>
              </a:tr>
              <a:tr h="370840">
                <a:tc>
                  <a:txBody>
                    <a:bodyPr/>
                    <a:lstStyle/>
                    <a:p>
                      <a:pPr algn="ctr"/>
                      <a:r>
                        <a:rPr lang="en-US" dirty="0"/>
                        <a:t>Silicone rubber</a:t>
                      </a:r>
                    </a:p>
                  </a:txBody>
                  <a:tcPr/>
                </a:tc>
                <a:tc>
                  <a:txBody>
                    <a:bodyPr/>
                    <a:lstStyle/>
                    <a:p>
                      <a:pPr algn="ctr"/>
                      <a:r>
                        <a:rPr lang="en-US" dirty="0"/>
                        <a:t>-123</a:t>
                      </a:r>
                    </a:p>
                  </a:txBody>
                  <a:tcPr/>
                </a:tc>
                <a:extLst>
                  <a:ext uri="{0D108BD9-81ED-4DB2-BD59-A6C34878D82A}">
                    <a16:rowId xmlns:a16="http://schemas.microsoft.com/office/drawing/2014/main" val="2481890159"/>
                  </a:ext>
                </a:extLst>
              </a:tr>
              <a:tr h="370840">
                <a:tc>
                  <a:txBody>
                    <a:bodyPr/>
                    <a:lstStyle/>
                    <a:p>
                      <a:pPr algn="ctr"/>
                      <a:r>
                        <a:rPr lang="en-US" dirty="0"/>
                        <a:t>Plastic</a:t>
                      </a:r>
                      <a:r>
                        <a:rPr lang="en-US" baseline="0" dirty="0"/>
                        <a:t> trash bag</a:t>
                      </a:r>
                      <a:endParaRPr lang="en-US" dirty="0"/>
                    </a:p>
                  </a:txBody>
                  <a:tcPr/>
                </a:tc>
                <a:tc>
                  <a:txBody>
                    <a:bodyPr/>
                    <a:lstStyle/>
                    <a:p>
                      <a:pPr algn="ctr"/>
                      <a:r>
                        <a:rPr lang="en-US" dirty="0"/>
                        <a:t>-125</a:t>
                      </a:r>
                    </a:p>
                  </a:txBody>
                  <a:tcPr/>
                </a:tc>
                <a:extLst>
                  <a:ext uri="{0D108BD9-81ED-4DB2-BD59-A6C34878D82A}">
                    <a16:rowId xmlns:a16="http://schemas.microsoft.com/office/drawing/2014/main" val="4017798212"/>
                  </a:ext>
                </a:extLst>
              </a:tr>
            </a:tbl>
          </a:graphicData>
        </a:graphic>
      </p:graphicFrame>
      <p:sp>
        <p:nvSpPr>
          <p:cNvPr id="15" name="Right Brace 14"/>
          <p:cNvSpPr/>
          <p:nvPr/>
        </p:nvSpPr>
        <p:spPr>
          <a:xfrm>
            <a:off x="8238836" y="4017818"/>
            <a:ext cx="170298" cy="112215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Right Brace 15"/>
          <p:cNvSpPr/>
          <p:nvPr/>
        </p:nvSpPr>
        <p:spPr>
          <a:xfrm>
            <a:off x="8238836" y="5179788"/>
            <a:ext cx="170298" cy="112215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TextBox 16"/>
          <p:cNvSpPr txBox="1"/>
          <p:nvPr/>
        </p:nvSpPr>
        <p:spPr>
          <a:xfrm>
            <a:off x="8259744" y="3567959"/>
            <a:ext cx="856960" cy="646331"/>
          </a:xfrm>
          <a:prstGeom prst="rect">
            <a:avLst/>
          </a:prstGeom>
          <a:noFill/>
        </p:spPr>
        <p:txBody>
          <a:bodyPr wrap="square" rtlCol="0">
            <a:spAutoFit/>
          </a:bodyPr>
          <a:lstStyle/>
          <a:p>
            <a:pPr algn="ctr"/>
            <a:r>
              <a:rPr lang="en-US" dirty="0"/>
              <a:t>At</a:t>
            </a:r>
          </a:p>
          <a:p>
            <a:pPr algn="ctr"/>
            <a:r>
              <a:rPr lang="en-US" dirty="0"/>
              <a:t>25 °C:</a:t>
            </a:r>
          </a:p>
        </p:txBody>
      </p:sp>
      <p:sp>
        <p:nvSpPr>
          <p:cNvPr id="18" name="TextBox 17"/>
          <p:cNvSpPr txBox="1"/>
          <p:nvPr/>
        </p:nvSpPr>
        <p:spPr>
          <a:xfrm rot="5400000">
            <a:off x="8325908" y="4466803"/>
            <a:ext cx="736740" cy="369332"/>
          </a:xfrm>
          <a:prstGeom prst="rect">
            <a:avLst/>
          </a:prstGeom>
          <a:noFill/>
        </p:spPr>
        <p:txBody>
          <a:bodyPr wrap="none" rtlCol="0">
            <a:spAutoFit/>
          </a:bodyPr>
          <a:lstStyle/>
          <a:p>
            <a:r>
              <a:rPr lang="en-US" dirty="0"/>
              <a:t>glassy</a:t>
            </a:r>
          </a:p>
        </p:txBody>
      </p:sp>
      <p:sp>
        <p:nvSpPr>
          <p:cNvPr id="19" name="TextBox 18"/>
          <p:cNvSpPr txBox="1"/>
          <p:nvPr/>
        </p:nvSpPr>
        <p:spPr>
          <a:xfrm rot="5400000">
            <a:off x="8229789" y="5556200"/>
            <a:ext cx="931217" cy="369332"/>
          </a:xfrm>
          <a:prstGeom prst="rect">
            <a:avLst/>
          </a:prstGeom>
          <a:noFill/>
        </p:spPr>
        <p:txBody>
          <a:bodyPr wrap="none" rtlCol="0">
            <a:spAutoFit/>
          </a:bodyPr>
          <a:lstStyle/>
          <a:p>
            <a:r>
              <a:rPr lang="en-US" dirty="0"/>
              <a:t>rubbery</a:t>
            </a:r>
          </a:p>
        </p:txBody>
      </p:sp>
      <p:sp>
        <p:nvSpPr>
          <p:cNvPr id="20" name="Slide Number Placeholder 19"/>
          <p:cNvSpPr>
            <a:spLocks noGrp="1"/>
          </p:cNvSpPr>
          <p:nvPr>
            <p:ph type="sldNum" sz="quarter" idx="4"/>
          </p:nvPr>
        </p:nvSpPr>
        <p:spPr/>
        <p:txBody>
          <a:bodyPr/>
          <a:lstStyle/>
          <a:p>
            <a:fld id="{01BB3E13-76A8-4021-94F8-390A6ECB5DC3}" type="slidenum">
              <a:rPr lang="en-US" smtClean="0"/>
              <a:t>9</a:t>
            </a:fld>
            <a:endParaRPr lang="en-US"/>
          </a:p>
        </p:txBody>
      </p:sp>
    </p:spTree>
    <p:extLst>
      <p:ext uri="{BB962C8B-B14F-4D97-AF65-F5344CB8AC3E}">
        <p14:creationId xmlns:p14="http://schemas.microsoft.com/office/powerpoint/2010/main" val="2812758406"/>
      </p:ext>
    </p:extLst>
  </p:cSld>
  <p:clrMapOvr>
    <a:masterClrMapping/>
  </p:clrMapOvr>
</p:sld>
</file>

<file path=ppt/theme/theme1.xml><?xml version="1.0" encoding="utf-8"?>
<a:theme xmlns:a="http://schemas.openxmlformats.org/drawingml/2006/main" name="Polyed">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olyed" id="{C37092BB-5E94-443B-B904-9E11C5361A4B}" vid="{6962DAAE-5EBC-4D37-9F1D-F021843B93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Polyed</Template>
  <TotalTime>1220</TotalTime>
  <Words>2232</Words>
  <Application>Microsoft Macintosh PowerPoint</Application>
  <PresentationFormat>On-screen Show (4:3)</PresentationFormat>
  <Paragraphs>238</Paragraphs>
  <Slides>17</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Polyed</vt:lpstr>
      <vt:lpstr>Polymers:  Essential Background and Definitions</vt:lpstr>
      <vt:lpstr>Contents</vt:lpstr>
      <vt:lpstr>Polymers Compared to Small Molecules</vt:lpstr>
      <vt:lpstr>The Repeat Unit</vt:lpstr>
      <vt:lpstr>Major Classes of Polymers</vt:lpstr>
      <vt:lpstr>Polymers are large and slow</vt:lpstr>
      <vt:lpstr>Molecular Weight</vt:lpstr>
      <vt:lpstr>Molecular Weight and Dispersity</vt:lpstr>
      <vt:lpstr>The Glass Transition (Tg)</vt:lpstr>
      <vt:lpstr>Polymers are viscoelastic</vt:lpstr>
      <vt:lpstr>Polymers may be semicrystalline</vt:lpstr>
      <vt:lpstr>Topology of Polymers</vt:lpstr>
      <vt:lpstr>Familiar Polymers in Everyday Life</vt:lpstr>
      <vt:lpstr>Polymers is Personal Care</vt:lpstr>
      <vt:lpstr>Polymers in Clothing</vt:lpstr>
      <vt:lpstr>Multi-purpose</vt:lpstr>
      <vt:lpstr>Recycling of Synthetic Polymers</vt:lpstr>
    </vt:vector>
  </TitlesOfParts>
  <Company>Bucknell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Eric Tillman</dc:creator>
  <cp:lastModifiedBy>Dominik Konkolewicz</cp:lastModifiedBy>
  <cp:revision>40</cp:revision>
  <dcterms:created xsi:type="dcterms:W3CDTF">2009-09-17T17:42:01Z</dcterms:created>
  <dcterms:modified xsi:type="dcterms:W3CDTF">2020-06-12T23:19:53Z</dcterms:modified>
</cp:coreProperties>
</file>